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86" r:id="rId2"/>
  </p:sldMasterIdLst>
  <p:notesMasterIdLst>
    <p:notesMasterId r:id="rId25"/>
  </p:notesMasterIdLst>
  <p:handoutMasterIdLst>
    <p:handoutMasterId r:id="rId26"/>
  </p:handoutMasterIdLst>
  <p:sldIdLst>
    <p:sldId id="502" r:id="rId3"/>
    <p:sldId id="506" r:id="rId4"/>
    <p:sldId id="507" r:id="rId5"/>
    <p:sldId id="508" r:id="rId6"/>
    <p:sldId id="509" r:id="rId7"/>
    <p:sldId id="510" r:id="rId8"/>
    <p:sldId id="511" r:id="rId9"/>
    <p:sldId id="512" r:id="rId10"/>
    <p:sldId id="513" r:id="rId11"/>
    <p:sldId id="514" r:id="rId12"/>
    <p:sldId id="515" r:id="rId13"/>
    <p:sldId id="516" r:id="rId14"/>
    <p:sldId id="517" r:id="rId15"/>
    <p:sldId id="518" r:id="rId16"/>
    <p:sldId id="521" r:id="rId17"/>
    <p:sldId id="522" r:id="rId18"/>
    <p:sldId id="523" r:id="rId19"/>
    <p:sldId id="525" r:id="rId20"/>
    <p:sldId id="526" r:id="rId21"/>
    <p:sldId id="527" r:id="rId22"/>
    <p:sldId id="524" r:id="rId23"/>
    <p:sldId id="520" r:id="rId24"/>
  </p:sldIdLst>
  <p:sldSz cx="9144000" cy="6858000" type="screen4x3"/>
  <p:notesSz cx="7315200" cy="9601200"/>
  <p:custDataLst>
    <p:tags r:id="rId27"/>
  </p:custDataLst>
  <p:defaultTextStyle>
    <a:defPPr>
      <a:defRPr lang="en-CA"/>
    </a:defPPr>
    <a:lvl1pPr algn="l" rtl="0" fontAlgn="base">
      <a:lnSpc>
        <a:spcPct val="90000"/>
      </a:lnSpc>
      <a:spcBef>
        <a:spcPct val="0"/>
      </a:spcBef>
      <a:spcAft>
        <a:spcPct val="37000"/>
      </a:spcAft>
      <a:defRPr kern="1200">
        <a:solidFill>
          <a:schemeClr val="tx1"/>
        </a:solidFill>
        <a:latin typeface="Verdana" pitchFamily="34" charset="0"/>
        <a:ea typeface="+mn-ea"/>
        <a:cs typeface="+mn-cs"/>
      </a:defRPr>
    </a:lvl1pPr>
    <a:lvl2pPr marL="457200" algn="l" rtl="0" fontAlgn="base">
      <a:lnSpc>
        <a:spcPct val="90000"/>
      </a:lnSpc>
      <a:spcBef>
        <a:spcPct val="0"/>
      </a:spcBef>
      <a:spcAft>
        <a:spcPct val="37000"/>
      </a:spcAft>
      <a:defRPr kern="1200">
        <a:solidFill>
          <a:schemeClr val="tx1"/>
        </a:solidFill>
        <a:latin typeface="Verdana" pitchFamily="34" charset="0"/>
        <a:ea typeface="+mn-ea"/>
        <a:cs typeface="+mn-cs"/>
      </a:defRPr>
    </a:lvl2pPr>
    <a:lvl3pPr marL="914400" algn="l" rtl="0" fontAlgn="base">
      <a:lnSpc>
        <a:spcPct val="90000"/>
      </a:lnSpc>
      <a:spcBef>
        <a:spcPct val="0"/>
      </a:spcBef>
      <a:spcAft>
        <a:spcPct val="37000"/>
      </a:spcAft>
      <a:defRPr kern="1200">
        <a:solidFill>
          <a:schemeClr val="tx1"/>
        </a:solidFill>
        <a:latin typeface="Verdana" pitchFamily="34" charset="0"/>
        <a:ea typeface="+mn-ea"/>
        <a:cs typeface="+mn-cs"/>
      </a:defRPr>
    </a:lvl3pPr>
    <a:lvl4pPr marL="1371600" algn="l" rtl="0" fontAlgn="base">
      <a:lnSpc>
        <a:spcPct val="90000"/>
      </a:lnSpc>
      <a:spcBef>
        <a:spcPct val="0"/>
      </a:spcBef>
      <a:spcAft>
        <a:spcPct val="37000"/>
      </a:spcAft>
      <a:defRPr kern="1200">
        <a:solidFill>
          <a:schemeClr val="tx1"/>
        </a:solidFill>
        <a:latin typeface="Verdana" pitchFamily="34" charset="0"/>
        <a:ea typeface="+mn-ea"/>
        <a:cs typeface="+mn-cs"/>
      </a:defRPr>
    </a:lvl4pPr>
    <a:lvl5pPr marL="1828800" algn="l" rtl="0" fontAlgn="base">
      <a:lnSpc>
        <a:spcPct val="90000"/>
      </a:lnSpc>
      <a:spcBef>
        <a:spcPct val="0"/>
      </a:spcBef>
      <a:spcAft>
        <a:spcPct val="3700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720">
          <p15:clr>
            <a:srgbClr val="A4A3A4"/>
          </p15:clr>
        </p15:guide>
        <p15:guide id="2" pos="2880">
          <p15:clr>
            <a:srgbClr val="A4A3A4"/>
          </p15:clr>
        </p15:guide>
      </p15:sldGuideLst>
    </p:ext>
    <p:ext uri="{2D200454-40CA-4A62-9FC3-DE9A4176ACB9}">
      <p15:notesGuideLst xmlns:p15="http://schemas.microsoft.com/office/powerpoint/2012/main">
        <p15:guide id="1" orient="horz" pos="3025">
          <p15:clr>
            <a:srgbClr val="A4A3A4"/>
          </p15:clr>
        </p15:guide>
        <p15:guide id="2" pos="230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queline Ming" initials="J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66"/>
    <a:srgbClr val="000000"/>
    <a:srgbClr val="335C64"/>
    <a:srgbClr val="66CCFF"/>
    <a:srgbClr val="33CCFF"/>
    <a:srgbClr val="0000DE"/>
    <a:srgbClr val="000099"/>
    <a:srgbClr val="0035DE"/>
    <a:srgbClr val="96969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8" autoAdjust="0"/>
    <p:restoredTop sz="86171" autoAdjust="0"/>
  </p:normalViewPr>
  <p:slideViewPr>
    <p:cSldViewPr snapToObjects="1">
      <p:cViewPr varScale="1">
        <p:scale>
          <a:sx n="76" d="100"/>
          <a:sy n="76" d="100"/>
        </p:scale>
        <p:origin x="1723" y="67"/>
      </p:cViewPr>
      <p:guideLst>
        <p:guide orient="horz" pos="720"/>
        <p:guide pos="2880"/>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snapToObjects="1">
      <p:cViewPr>
        <p:scale>
          <a:sx n="75" d="100"/>
          <a:sy n="75" d="100"/>
        </p:scale>
        <p:origin x="-3252" y="-342"/>
      </p:cViewPr>
      <p:guideLst>
        <p:guide orient="horz" pos="3025"/>
        <p:guide pos="230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hdr" sz="quarter"/>
          </p:nvPr>
        </p:nvSpPr>
        <p:spPr bwMode="auto">
          <a:xfrm>
            <a:off x="0" y="0"/>
            <a:ext cx="3172240" cy="480388"/>
          </a:xfrm>
          <a:prstGeom prst="rect">
            <a:avLst/>
          </a:prstGeom>
          <a:noFill/>
          <a:ln w="9525">
            <a:noFill/>
            <a:miter lim="800000"/>
            <a:headEnd/>
            <a:tailEnd/>
          </a:ln>
          <a:effectLst/>
        </p:spPr>
        <p:txBody>
          <a:bodyPr vert="horz" wrap="square" lIns="95810" tIns="47905" rIns="95810" bIns="47905" numCol="1" anchor="t" anchorCtr="0" compatLnSpc="1">
            <a:prstTxWarp prst="textNoShape">
              <a:avLst/>
            </a:prstTxWarp>
          </a:bodyPr>
          <a:lstStyle>
            <a:lvl1pPr defTabSz="958387">
              <a:lnSpc>
                <a:spcPct val="100000"/>
              </a:lnSpc>
              <a:spcAft>
                <a:spcPct val="0"/>
              </a:spcAft>
              <a:defRPr sz="1200">
                <a:latin typeface="Arial" charset="0"/>
              </a:defRPr>
            </a:lvl1pPr>
          </a:lstStyle>
          <a:p>
            <a:pPr>
              <a:defRPr/>
            </a:pPr>
            <a:endParaRPr lang="en-CA"/>
          </a:p>
        </p:txBody>
      </p:sp>
      <p:sp>
        <p:nvSpPr>
          <p:cNvPr id="190467" name="Rectangle 3"/>
          <p:cNvSpPr>
            <a:spLocks noGrp="1" noChangeArrowheads="1"/>
          </p:cNvSpPr>
          <p:nvPr>
            <p:ph type="dt" sz="quarter" idx="1"/>
          </p:nvPr>
        </p:nvSpPr>
        <p:spPr bwMode="auto">
          <a:xfrm>
            <a:off x="4141305" y="0"/>
            <a:ext cx="3172240" cy="480388"/>
          </a:xfrm>
          <a:prstGeom prst="rect">
            <a:avLst/>
          </a:prstGeom>
          <a:noFill/>
          <a:ln w="9525">
            <a:noFill/>
            <a:miter lim="800000"/>
            <a:headEnd/>
            <a:tailEnd/>
          </a:ln>
          <a:effectLst/>
        </p:spPr>
        <p:txBody>
          <a:bodyPr vert="horz" wrap="square" lIns="95810" tIns="47905" rIns="95810" bIns="47905" numCol="1" anchor="t" anchorCtr="0" compatLnSpc="1">
            <a:prstTxWarp prst="textNoShape">
              <a:avLst/>
            </a:prstTxWarp>
          </a:bodyPr>
          <a:lstStyle>
            <a:lvl1pPr algn="r" defTabSz="958387">
              <a:lnSpc>
                <a:spcPct val="100000"/>
              </a:lnSpc>
              <a:spcAft>
                <a:spcPct val="0"/>
              </a:spcAft>
              <a:defRPr sz="1200">
                <a:latin typeface="Arial" charset="0"/>
              </a:defRPr>
            </a:lvl1pPr>
          </a:lstStyle>
          <a:p>
            <a:pPr>
              <a:defRPr/>
            </a:pPr>
            <a:endParaRPr lang="en-CA"/>
          </a:p>
        </p:txBody>
      </p:sp>
      <p:sp>
        <p:nvSpPr>
          <p:cNvPr id="190468" name="Rectangle 4"/>
          <p:cNvSpPr>
            <a:spLocks noGrp="1" noChangeArrowheads="1"/>
          </p:cNvSpPr>
          <p:nvPr>
            <p:ph type="ftr" sz="quarter" idx="2"/>
          </p:nvPr>
        </p:nvSpPr>
        <p:spPr bwMode="auto">
          <a:xfrm>
            <a:off x="0" y="9119173"/>
            <a:ext cx="3172240" cy="480388"/>
          </a:xfrm>
          <a:prstGeom prst="rect">
            <a:avLst/>
          </a:prstGeom>
          <a:noFill/>
          <a:ln w="9525">
            <a:noFill/>
            <a:miter lim="800000"/>
            <a:headEnd/>
            <a:tailEnd/>
          </a:ln>
          <a:effectLst/>
        </p:spPr>
        <p:txBody>
          <a:bodyPr vert="horz" wrap="square" lIns="95810" tIns="47905" rIns="95810" bIns="47905" numCol="1" anchor="b" anchorCtr="0" compatLnSpc="1">
            <a:prstTxWarp prst="textNoShape">
              <a:avLst/>
            </a:prstTxWarp>
          </a:bodyPr>
          <a:lstStyle>
            <a:lvl1pPr defTabSz="958387">
              <a:lnSpc>
                <a:spcPct val="100000"/>
              </a:lnSpc>
              <a:spcAft>
                <a:spcPct val="0"/>
              </a:spcAft>
              <a:defRPr sz="1200">
                <a:latin typeface="Arial" charset="0"/>
              </a:defRPr>
            </a:lvl1pPr>
          </a:lstStyle>
          <a:p>
            <a:pPr>
              <a:defRPr/>
            </a:pPr>
            <a:endParaRPr lang="en-CA"/>
          </a:p>
        </p:txBody>
      </p:sp>
      <p:sp>
        <p:nvSpPr>
          <p:cNvPr id="190469" name="Rectangle 5"/>
          <p:cNvSpPr>
            <a:spLocks noGrp="1" noChangeArrowheads="1"/>
          </p:cNvSpPr>
          <p:nvPr>
            <p:ph type="sldNum" sz="quarter" idx="3"/>
          </p:nvPr>
        </p:nvSpPr>
        <p:spPr bwMode="auto">
          <a:xfrm>
            <a:off x="4141305" y="9119173"/>
            <a:ext cx="3172240" cy="480388"/>
          </a:xfrm>
          <a:prstGeom prst="rect">
            <a:avLst/>
          </a:prstGeom>
          <a:noFill/>
          <a:ln w="9525">
            <a:noFill/>
            <a:miter lim="800000"/>
            <a:headEnd/>
            <a:tailEnd/>
          </a:ln>
          <a:effectLst/>
        </p:spPr>
        <p:txBody>
          <a:bodyPr vert="horz" wrap="square" lIns="95810" tIns="47905" rIns="95810" bIns="47905" numCol="1" anchor="b" anchorCtr="0" compatLnSpc="1">
            <a:prstTxWarp prst="textNoShape">
              <a:avLst/>
            </a:prstTxWarp>
          </a:bodyPr>
          <a:lstStyle>
            <a:lvl1pPr algn="r" defTabSz="958387">
              <a:lnSpc>
                <a:spcPct val="100000"/>
              </a:lnSpc>
              <a:spcAft>
                <a:spcPct val="0"/>
              </a:spcAft>
              <a:defRPr sz="1200">
                <a:latin typeface="Arial" charset="0"/>
              </a:defRPr>
            </a:lvl1pPr>
          </a:lstStyle>
          <a:p>
            <a:pPr>
              <a:defRPr/>
            </a:pPr>
            <a:fld id="{2B19D8C8-5948-455E-A605-1EA89F85FCA0}" type="slidenum">
              <a:rPr lang="en-CA"/>
              <a:pPr>
                <a:defRPr/>
              </a:pPr>
              <a:t>‹#›</a:t>
            </a:fld>
            <a:endParaRPr lang="en-CA"/>
          </a:p>
        </p:txBody>
      </p:sp>
    </p:spTree>
    <p:extLst>
      <p:ext uri="{BB962C8B-B14F-4D97-AF65-F5344CB8AC3E}">
        <p14:creationId xmlns:p14="http://schemas.microsoft.com/office/powerpoint/2010/main" val="547254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72240" cy="480388"/>
          </a:xfrm>
          <a:prstGeom prst="rect">
            <a:avLst/>
          </a:prstGeom>
          <a:noFill/>
          <a:ln w="9525">
            <a:noFill/>
            <a:miter lim="800000"/>
            <a:headEnd/>
            <a:tailEnd/>
          </a:ln>
          <a:effectLst/>
        </p:spPr>
        <p:txBody>
          <a:bodyPr vert="horz" wrap="square" lIns="95810" tIns="47905" rIns="95810" bIns="47905" numCol="1" anchor="t" anchorCtr="0" compatLnSpc="1">
            <a:prstTxWarp prst="textNoShape">
              <a:avLst/>
            </a:prstTxWarp>
          </a:bodyPr>
          <a:lstStyle>
            <a:lvl1pPr defTabSz="958387">
              <a:lnSpc>
                <a:spcPct val="100000"/>
              </a:lnSpc>
              <a:spcAft>
                <a:spcPct val="0"/>
              </a:spcAft>
              <a:defRPr sz="1200">
                <a:latin typeface="Arial" charset="0"/>
              </a:defRPr>
            </a:lvl1pPr>
          </a:lstStyle>
          <a:p>
            <a:pPr>
              <a:defRPr/>
            </a:pPr>
            <a:endParaRPr lang="en-CA"/>
          </a:p>
        </p:txBody>
      </p:sp>
      <p:sp>
        <p:nvSpPr>
          <p:cNvPr id="3075" name="Rectangle 3"/>
          <p:cNvSpPr>
            <a:spLocks noGrp="1" noChangeArrowheads="1"/>
          </p:cNvSpPr>
          <p:nvPr>
            <p:ph type="dt" idx="1"/>
          </p:nvPr>
        </p:nvSpPr>
        <p:spPr bwMode="auto">
          <a:xfrm>
            <a:off x="4141305" y="0"/>
            <a:ext cx="3172240" cy="480388"/>
          </a:xfrm>
          <a:prstGeom prst="rect">
            <a:avLst/>
          </a:prstGeom>
          <a:noFill/>
          <a:ln w="9525">
            <a:noFill/>
            <a:miter lim="800000"/>
            <a:headEnd/>
            <a:tailEnd/>
          </a:ln>
          <a:effectLst/>
        </p:spPr>
        <p:txBody>
          <a:bodyPr vert="horz" wrap="square" lIns="95810" tIns="47905" rIns="95810" bIns="47905" numCol="1" anchor="t" anchorCtr="0" compatLnSpc="1">
            <a:prstTxWarp prst="textNoShape">
              <a:avLst/>
            </a:prstTxWarp>
          </a:bodyPr>
          <a:lstStyle>
            <a:lvl1pPr algn="r" defTabSz="958387">
              <a:lnSpc>
                <a:spcPct val="100000"/>
              </a:lnSpc>
              <a:spcAft>
                <a:spcPct val="0"/>
              </a:spcAft>
              <a:defRPr sz="1200">
                <a:latin typeface="Arial" charset="0"/>
              </a:defRPr>
            </a:lvl1pPr>
          </a:lstStyle>
          <a:p>
            <a:pPr>
              <a:defRPr/>
            </a:pPr>
            <a:endParaRPr lang="en-CA"/>
          </a:p>
        </p:txBody>
      </p:sp>
      <p:sp>
        <p:nvSpPr>
          <p:cNvPr id="5124"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732183" y="4561226"/>
            <a:ext cx="5850835" cy="4320213"/>
          </a:xfrm>
          <a:prstGeom prst="rect">
            <a:avLst/>
          </a:prstGeom>
          <a:noFill/>
          <a:ln w="9525">
            <a:noFill/>
            <a:miter lim="800000"/>
            <a:headEnd/>
            <a:tailEnd/>
          </a:ln>
          <a:effectLst/>
        </p:spPr>
        <p:txBody>
          <a:bodyPr vert="horz" wrap="square" lIns="95810" tIns="47905" rIns="95810" bIns="47905" numCol="1" anchor="t" anchorCtr="0" compatLnSpc="1">
            <a:prstTxWarp prst="textNoShape">
              <a:avLst/>
            </a:prstTxWarp>
          </a:bodyPr>
          <a:lstStyle/>
          <a:p>
            <a:pPr lvl="0"/>
            <a:r>
              <a:rPr lang="en-CA" noProof="0" smtClean="0"/>
              <a:t>Click to edit Master text styles</a:t>
            </a:r>
          </a:p>
          <a:p>
            <a:pPr lvl="1"/>
            <a:r>
              <a:rPr lang="en-CA" noProof="0" smtClean="0"/>
              <a:t>Second level</a:t>
            </a:r>
          </a:p>
          <a:p>
            <a:pPr lvl="2"/>
            <a:r>
              <a:rPr lang="en-CA" noProof="0" smtClean="0"/>
              <a:t>Third level</a:t>
            </a:r>
          </a:p>
          <a:p>
            <a:pPr lvl="3"/>
            <a:r>
              <a:rPr lang="en-CA" noProof="0" smtClean="0"/>
              <a:t>Fourth level</a:t>
            </a:r>
          </a:p>
          <a:p>
            <a:pPr lvl="4"/>
            <a:r>
              <a:rPr lang="en-CA" noProof="0" smtClean="0"/>
              <a:t>Fifth level</a:t>
            </a:r>
          </a:p>
        </p:txBody>
      </p:sp>
      <p:sp>
        <p:nvSpPr>
          <p:cNvPr id="3078" name="Rectangle 6"/>
          <p:cNvSpPr>
            <a:spLocks noGrp="1" noChangeArrowheads="1"/>
          </p:cNvSpPr>
          <p:nvPr>
            <p:ph type="ftr" sz="quarter" idx="4"/>
          </p:nvPr>
        </p:nvSpPr>
        <p:spPr bwMode="auto">
          <a:xfrm>
            <a:off x="0" y="9119173"/>
            <a:ext cx="3172240" cy="480388"/>
          </a:xfrm>
          <a:prstGeom prst="rect">
            <a:avLst/>
          </a:prstGeom>
          <a:noFill/>
          <a:ln w="9525">
            <a:noFill/>
            <a:miter lim="800000"/>
            <a:headEnd/>
            <a:tailEnd/>
          </a:ln>
          <a:effectLst/>
        </p:spPr>
        <p:txBody>
          <a:bodyPr vert="horz" wrap="square" lIns="95810" tIns="47905" rIns="95810" bIns="47905" numCol="1" anchor="b" anchorCtr="0" compatLnSpc="1">
            <a:prstTxWarp prst="textNoShape">
              <a:avLst/>
            </a:prstTxWarp>
          </a:bodyPr>
          <a:lstStyle>
            <a:lvl1pPr defTabSz="958387">
              <a:lnSpc>
                <a:spcPct val="100000"/>
              </a:lnSpc>
              <a:spcAft>
                <a:spcPct val="0"/>
              </a:spcAft>
              <a:defRPr sz="1200">
                <a:latin typeface="Arial" charset="0"/>
              </a:defRPr>
            </a:lvl1pPr>
          </a:lstStyle>
          <a:p>
            <a:pPr>
              <a:defRPr/>
            </a:pPr>
            <a:endParaRPr lang="en-CA"/>
          </a:p>
        </p:txBody>
      </p:sp>
      <p:sp>
        <p:nvSpPr>
          <p:cNvPr id="3079" name="Rectangle 7"/>
          <p:cNvSpPr>
            <a:spLocks noGrp="1" noChangeArrowheads="1"/>
          </p:cNvSpPr>
          <p:nvPr>
            <p:ph type="sldNum" sz="quarter" idx="5"/>
          </p:nvPr>
        </p:nvSpPr>
        <p:spPr bwMode="auto">
          <a:xfrm>
            <a:off x="4141305" y="9119173"/>
            <a:ext cx="3172240" cy="480388"/>
          </a:xfrm>
          <a:prstGeom prst="rect">
            <a:avLst/>
          </a:prstGeom>
          <a:noFill/>
          <a:ln w="9525">
            <a:noFill/>
            <a:miter lim="800000"/>
            <a:headEnd/>
            <a:tailEnd/>
          </a:ln>
          <a:effectLst/>
        </p:spPr>
        <p:txBody>
          <a:bodyPr vert="horz" wrap="square" lIns="95810" tIns="47905" rIns="95810" bIns="47905" numCol="1" anchor="b" anchorCtr="0" compatLnSpc="1">
            <a:prstTxWarp prst="textNoShape">
              <a:avLst/>
            </a:prstTxWarp>
          </a:bodyPr>
          <a:lstStyle>
            <a:lvl1pPr algn="r" defTabSz="958387">
              <a:lnSpc>
                <a:spcPct val="100000"/>
              </a:lnSpc>
              <a:spcAft>
                <a:spcPct val="0"/>
              </a:spcAft>
              <a:defRPr sz="1200">
                <a:latin typeface="Arial" charset="0"/>
              </a:defRPr>
            </a:lvl1pPr>
          </a:lstStyle>
          <a:p>
            <a:pPr>
              <a:defRPr/>
            </a:pPr>
            <a:fld id="{FE284EBD-CBB1-4A99-ABB1-E39FD7904359}" type="slidenum">
              <a:rPr lang="en-CA"/>
              <a:pPr>
                <a:defRPr/>
              </a:pPr>
              <a:t>‹#›</a:t>
            </a:fld>
            <a:endParaRPr lang="en-CA"/>
          </a:p>
        </p:txBody>
      </p:sp>
    </p:spTree>
    <p:extLst>
      <p:ext uri="{BB962C8B-B14F-4D97-AF65-F5344CB8AC3E}">
        <p14:creationId xmlns:p14="http://schemas.microsoft.com/office/powerpoint/2010/main" val="21627233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harmacists.ca/news-events/news/how-to-use-naloxone-nasal-spray-in-a-few-simple-steps-new-video-and-infographic/"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387" eaLnBrk="0" hangingPunct="0">
              <a:defRPr>
                <a:solidFill>
                  <a:schemeClr val="tx1"/>
                </a:solidFill>
                <a:latin typeface="Verdana" pitchFamily="34" charset="0"/>
              </a:defRPr>
            </a:lvl1pPr>
            <a:lvl2pPr marL="770662" indent="-296408" defTabSz="958387" eaLnBrk="0" hangingPunct="0">
              <a:defRPr>
                <a:solidFill>
                  <a:schemeClr val="tx1"/>
                </a:solidFill>
                <a:latin typeface="Verdana" pitchFamily="34" charset="0"/>
              </a:defRPr>
            </a:lvl2pPr>
            <a:lvl3pPr marL="1185634" indent="-237127" defTabSz="958387" eaLnBrk="0" hangingPunct="0">
              <a:defRPr>
                <a:solidFill>
                  <a:schemeClr val="tx1"/>
                </a:solidFill>
                <a:latin typeface="Verdana" pitchFamily="34" charset="0"/>
              </a:defRPr>
            </a:lvl3pPr>
            <a:lvl4pPr marL="1659887" indent="-237127" defTabSz="958387" eaLnBrk="0" hangingPunct="0">
              <a:defRPr>
                <a:solidFill>
                  <a:schemeClr val="tx1"/>
                </a:solidFill>
                <a:latin typeface="Verdana" pitchFamily="34" charset="0"/>
              </a:defRPr>
            </a:lvl4pPr>
            <a:lvl5pPr marL="2134141" indent="-237127" defTabSz="958387" eaLnBrk="0" hangingPunct="0">
              <a:defRPr>
                <a:solidFill>
                  <a:schemeClr val="tx1"/>
                </a:solidFill>
                <a:latin typeface="Verdana" pitchFamily="34" charset="0"/>
              </a:defRPr>
            </a:lvl5pPr>
            <a:lvl6pPr marL="2608395" indent="-237127" defTabSz="958387" eaLnBrk="0" fontAlgn="base" hangingPunct="0">
              <a:lnSpc>
                <a:spcPct val="90000"/>
              </a:lnSpc>
              <a:spcBef>
                <a:spcPct val="0"/>
              </a:spcBef>
              <a:spcAft>
                <a:spcPct val="37000"/>
              </a:spcAft>
              <a:defRPr>
                <a:solidFill>
                  <a:schemeClr val="tx1"/>
                </a:solidFill>
                <a:latin typeface="Verdana" pitchFamily="34" charset="0"/>
              </a:defRPr>
            </a:lvl6pPr>
            <a:lvl7pPr marL="3082648" indent="-237127" defTabSz="958387" eaLnBrk="0" fontAlgn="base" hangingPunct="0">
              <a:lnSpc>
                <a:spcPct val="90000"/>
              </a:lnSpc>
              <a:spcBef>
                <a:spcPct val="0"/>
              </a:spcBef>
              <a:spcAft>
                <a:spcPct val="37000"/>
              </a:spcAft>
              <a:defRPr>
                <a:solidFill>
                  <a:schemeClr val="tx1"/>
                </a:solidFill>
                <a:latin typeface="Verdana" pitchFamily="34" charset="0"/>
              </a:defRPr>
            </a:lvl7pPr>
            <a:lvl8pPr marL="3556902" indent="-237127" defTabSz="958387" eaLnBrk="0" fontAlgn="base" hangingPunct="0">
              <a:lnSpc>
                <a:spcPct val="90000"/>
              </a:lnSpc>
              <a:spcBef>
                <a:spcPct val="0"/>
              </a:spcBef>
              <a:spcAft>
                <a:spcPct val="37000"/>
              </a:spcAft>
              <a:defRPr>
                <a:solidFill>
                  <a:schemeClr val="tx1"/>
                </a:solidFill>
                <a:latin typeface="Verdana" pitchFamily="34" charset="0"/>
              </a:defRPr>
            </a:lvl8pPr>
            <a:lvl9pPr marL="4031155" indent="-237127" defTabSz="958387" eaLnBrk="0" fontAlgn="base" hangingPunct="0">
              <a:lnSpc>
                <a:spcPct val="90000"/>
              </a:lnSpc>
              <a:spcBef>
                <a:spcPct val="0"/>
              </a:spcBef>
              <a:spcAft>
                <a:spcPct val="37000"/>
              </a:spcAft>
              <a:defRPr>
                <a:solidFill>
                  <a:schemeClr val="tx1"/>
                </a:solidFill>
                <a:latin typeface="Verdana" pitchFamily="34" charset="0"/>
              </a:defRPr>
            </a:lvl9pPr>
          </a:lstStyle>
          <a:p>
            <a:pPr eaLnBrk="1" hangingPunct="1"/>
            <a:fld id="{124F3551-6772-4ED3-AD12-7448C81BF950}" type="slidenum">
              <a:rPr lang="en-CA" altLang="en-US" smtClean="0">
                <a:latin typeface="Arial" charset="0"/>
              </a:rPr>
              <a:pPr eaLnBrk="1" hangingPunct="1"/>
              <a:t>1</a:t>
            </a:fld>
            <a:endParaRPr lang="en-CA" altLang="en-US" smtClean="0">
              <a:latin typeface="Arial"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946664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FNIHB-AB efforts to address the opioid public health emergency fall under existing action plans, horizontal initiatives and frameworks developed with First Nations partners. This includes the government-wide pillars of the Canadian Drugs and Substances Strategy which is based on four pillars; prevention, treatment, harm reduction and enforcement all supported by a strong evidence base. FNIHB-AB’s response has also been informed by the First Nations Mental Wellness Continuum Framework and Honouring our Strengths: a Renewed Framework to Address First Nations Mental Wellness Continuum Framework. This four-pillar approach, complimenting strategies developed by First Nations and provincial partners, has guided the response to problematic drug use in First Nations communities. </a:t>
            </a:r>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10</a:t>
            </a:fld>
            <a:endParaRPr lang="en-CA"/>
          </a:p>
        </p:txBody>
      </p:sp>
    </p:spTree>
    <p:extLst>
      <p:ext uri="{BB962C8B-B14F-4D97-AF65-F5344CB8AC3E}">
        <p14:creationId xmlns:p14="http://schemas.microsoft.com/office/powerpoint/2010/main" val="3783492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Jacqueline Ming, Regional Pharmacist, FNIHB </a:t>
            </a:r>
          </a:p>
          <a:p>
            <a:endParaRPr lang="en-CA" dirty="0" smtClean="0"/>
          </a:p>
          <a:p>
            <a:r>
              <a:rPr lang="en-CA" u="sng" dirty="0" smtClean="0">
                <a:hlinkClick r:id="rId3"/>
              </a:rPr>
              <a:t>https://www.pharmacists.ca/news-events/news/how-to-use-naloxone-nasal-spray-in-a-few-simple-steps-new-video-and-infographic/</a:t>
            </a:r>
            <a:endParaRPr lang="en-CA" dirty="0" smtClean="0"/>
          </a:p>
          <a:p>
            <a:endParaRPr lang="en-US" dirty="0"/>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pPr>
                <a:defRPr/>
              </a:pPr>
              <a:t>14</a:t>
            </a:fld>
            <a:endParaRPr lang="en-CA"/>
          </a:p>
        </p:txBody>
      </p:sp>
    </p:spTree>
    <p:extLst>
      <p:ext uri="{BB962C8B-B14F-4D97-AF65-F5344CB8AC3E}">
        <p14:creationId xmlns:p14="http://schemas.microsoft.com/office/powerpoint/2010/main" val="1143262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eaLnBrk="1" hangingPunct="1">
              <a:defRPr/>
            </a:pPr>
            <a:r>
              <a:rPr lang="en-CA" dirty="0" smtClean="0"/>
              <a:t>Opioids bind to opioid</a:t>
            </a:r>
            <a:r>
              <a:rPr lang="en-CA" baseline="0" dirty="0" smtClean="0"/>
              <a:t> (mu) receptors and this creates a signal to the brain (and other parts of the body) to create effects on the body, such as nausea, vomiting, drowsiness, constipation, and pain relief. At higher doses, opioids may induce euphoria, or a sense of “feeling high”; however, at high enough doses, someone may start to lose consciousness, have slowed breathing and even stop breathing, which can be deadly.</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15</a:t>
            </a:fld>
            <a:endParaRPr lang="en-CA"/>
          </a:p>
        </p:txBody>
      </p:sp>
    </p:spTree>
    <p:extLst>
      <p:ext uri="{BB962C8B-B14F-4D97-AF65-F5344CB8AC3E}">
        <p14:creationId xmlns:p14="http://schemas.microsoft.com/office/powerpoint/2010/main" val="64832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Naloxone</a:t>
            </a:r>
            <a:r>
              <a:rPr lang="en-CA" baseline="0" dirty="0" smtClean="0"/>
              <a:t> competes with opioids at the opioid receptors and when naloxone binds to the receptors it stops the signal from causing all the effects from opioids. Therefore, it should reverse the lethal effects of respiratory depression (or arrested breathing) and loss of consciousness. </a:t>
            </a:r>
          </a:p>
          <a:p>
            <a:endParaRPr lang="en-CA" baseline="0" dirty="0" smtClean="0"/>
          </a:p>
          <a:p>
            <a:r>
              <a:rPr lang="en-CA" baseline="0" dirty="0" smtClean="0"/>
              <a:t>Naloxone only works on opioid overdoses.</a:t>
            </a:r>
          </a:p>
          <a:p>
            <a:endParaRPr lang="en-CA" baseline="0" dirty="0" smtClean="0"/>
          </a:p>
          <a:p>
            <a:r>
              <a:rPr lang="en-CA" baseline="0" dirty="0" smtClean="0"/>
              <a:t>Naloxone will not cause harm to someone who does not have opioids in their system.  However, it should be noted that someone who has opioids in their system and is administered naloxone, may go into withdrawal. S/he may be very aggressive upon awakening and may want to use opioids again to combat the withdrawal symptoms. </a:t>
            </a:r>
          </a:p>
          <a:p>
            <a:endParaRPr lang="en-CA" baseline="0" dirty="0" smtClean="0"/>
          </a:p>
          <a:p>
            <a:r>
              <a:rPr lang="en-CA" baseline="0" dirty="0" smtClean="0"/>
              <a:t>The duration of effect of naloxone is around 30 minutes whereas the average duration of effect of opioid (depending on the chemical) is around 4-6 hours. Therefore, it is important to seek help, even after the overdosed person has regained consciousness.</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16</a:t>
            </a:fld>
            <a:endParaRPr lang="en-CA"/>
          </a:p>
        </p:txBody>
      </p:sp>
    </p:spTree>
    <p:extLst>
      <p:ext uri="{BB962C8B-B14F-4D97-AF65-F5344CB8AC3E}">
        <p14:creationId xmlns:p14="http://schemas.microsoft.com/office/powerpoint/2010/main" val="3909319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client requesting naloxone does not have to specify who it is for; however, it must be billed to the NIHB Program under the name of the eligible client who is requesting it (even if it is not for their personal use).</a:t>
            </a:r>
          </a:p>
          <a:p>
            <a:endParaRPr lang="en-US" dirty="0" smtClean="0"/>
          </a:p>
          <a:p>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17</a:t>
            </a:fld>
            <a:endParaRPr lang="en-CA"/>
          </a:p>
        </p:txBody>
      </p:sp>
    </p:spTree>
    <p:extLst>
      <p:ext uri="{BB962C8B-B14F-4D97-AF65-F5344CB8AC3E}">
        <p14:creationId xmlns:p14="http://schemas.microsoft.com/office/powerpoint/2010/main" val="630594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306" lvl="1"/>
            <a:endParaRPr lang="en-CA" sz="1500" dirty="0" smtClean="0"/>
          </a:p>
          <a:p>
            <a:pPr marL="483306" lvl="1"/>
            <a:r>
              <a:rPr lang="en-CA" sz="1500" smtClean="0"/>
              <a:t>For Question 1:</a:t>
            </a:r>
          </a:p>
          <a:p>
            <a:pPr marL="769056" lvl="1" indent="-285750">
              <a:buFont typeface="Arial" panose="020B0604020202020204" pitchFamily="34" charset="0"/>
              <a:buChar char="•"/>
            </a:pPr>
            <a:r>
              <a:rPr lang="en-CA" sz="1500" dirty="0" smtClean="0"/>
              <a:t>NIHB also provides provider engagement (</a:t>
            </a:r>
            <a:r>
              <a:rPr lang="en-CA" sz="1500" dirty="0" err="1" smtClean="0"/>
              <a:t>eg</a:t>
            </a:r>
            <a:r>
              <a:rPr lang="en-CA" sz="1500" dirty="0" smtClean="0"/>
              <a:t>. ID high prescribers,  inform prescribers of high usage to try to bring volume/dosing down). Not sure how well it is working.</a:t>
            </a:r>
          </a:p>
          <a:p>
            <a:pPr marL="483306" lvl="1"/>
            <a:endParaRPr lang="en-CA" sz="1500" dirty="0" smtClean="0"/>
          </a:p>
          <a:p>
            <a:pPr marL="483306" lvl="1"/>
            <a:r>
              <a:rPr lang="en-CA" sz="1500" dirty="0" smtClean="0"/>
              <a:t>For </a:t>
            </a:r>
            <a:r>
              <a:rPr lang="en-CA" sz="1500" dirty="0"/>
              <a:t>Question 3:</a:t>
            </a:r>
          </a:p>
          <a:p>
            <a:pPr marL="785372" lvl="1" indent="-302066">
              <a:buFont typeface="Arial" panose="020B0604020202020204" pitchFamily="34" charset="0"/>
              <a:buChar char="•"/>
            </a:pPr>
            <a:r>
              <a:rPr lang="en-CA" sz="1500" dirty="0"/>
              <a:t>CDC: Potential exposure routes of greatest concern include inhalation, mucous membrane contact, ingestion, and percutaneous exposure (e.g., </a:t>
            </a:r>
            <a:r>
              <a:rPr lang="en-CA" sz="1500" dirty="0" err="1"/>
              <a:t>needlestick</a:t>
            </a:r>
            <a:r>
              <a:rPr lang="en-CA" sz="1500" dirty="0"/>
              <a:t>).  Any of these exposure routes can potentially result in a variety of symptoms that can include the rapid onset of life-threatening respiratory depression. Skin contact is also a potential exposure route, but is not likely to lead to overdose unless large volumes of highly concentrated powder are encountered over an extended period of time.  Brief skin contact with fentanyl or its analogues is not expected to lead to toxic effects if any visible contamination is promptly removed</a:t>
            </a:r>
          </a:p>
          <a:p>
            <a:pPr marL="785372" lvl="1" indent="-302066">
              <a:buFont typeface="Arial" panose="020B0604020202020204" pitchFamily="34" charset="0"/>
              <a:buChar char="•"/>
            </a:pPr>
            <a:r>
              <a:rPr lang="en-CA" sz="1500" dirty="0"/>
              <a:t>Protection (</a:t>
            </a:r>
            <a:r>
              <a:rPr lang="en-CA" sz="1500" dirty="0" err="1"/>
              <a:t>eg</a:t>
            </a:r>
            <a:r>
              <a:rPr lang="en-CA" sz="1500" dirty="0"/>
              <a:t>. Glove, face mask) should be used to prevent transfer of powder to face, mouth, eyes;</a:t>
            </a:r>
          </a:p>
          <a:p>
            <a:pPr marL="785372" lvl="1" indent="-302066">
              <a:buFont typeface="Arial" panose="020B0604020202020204" pitchFamily="34" charset="0"/>
              <a:buChar char="•"/>
            </a:pPr>
            <a:r>
              <a:rPr lang="en-CA" sz="1500" dirty="0"/>
              <a:t>Fentanyl comes in a transdermal patch which is absorbed through the skin; however, the patch is formulated in a way that  fentanyl is easily absorbed through the skin and it has prolonged skin exposure. Whereas, the dry powder form is not easily absorbed through the skin and can (and should be) brushed off right away.</a:t>
            </a:r>
          </a:p>
          <a:p>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21</a:t>
            </a:fld>
            <a:endParaRPr lang="en-CA"/>
          </a:p>
        </p:txBody>
      </p:sp>
    </p:spTree>
    <p:extLst>
      <p:ext uri="{BB962C8B-B14F-4D97-AF65-F5344CB8AC3E}">
        <p14:creationId xmlns:p14="http://schemas.microsoft.com/office/powerpoint/2010/main" val="3016528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22</a:t>
            </a:fld>
            <a:endParaRPr lang="en-CA"/>
          </a:p>
        </p:txBody>
      </p:sp>
    </p:spTree>
    <p:extLst>
      <p:ext uri="{BB962C8B-B14F-4D97-AF65-F5344CB8AC3E}">
        <p14:creationId xmlns:p14="http://schemas.microsoft.com/office/powerpoint/2010/main" val="309410784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40" name="Picture 16" descr="\\creative\media$\GRAPHICS 2018\Corporate Branding - Templates\Templates - Powerpoint\Resources\PPT-ISC-cover-blue-all.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125" y="-34290"/>
            <a:ext cx="9189720" cy="68922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reative\media$\LOGOS\00-ALL FIPS\FIPS - Canada Wordmark\PNG\Canada_C.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22920" y="6525360"/>
            <a:ext cx="925830" cy="2366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reative\media$\GRAPHICS 2018\Corporate Branding - Templates\FIPs\READY FIPS - ISC\PNG\ISC-SAC-FIP-colour-reg.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3350" y="152400"/>
            <a:ext cx="2311090" cy="16547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reative\media$\GRAPHICS 2018\Corporate Branding - Templates\Templates - Powerpoint\Resources\PPT-ISC-Educatio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722158" y="2514600"/>
            <a:ext cx="1193242"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reative\media$\GRAPHICS 2018\Corporate Branding - Templates\Templates - Powerpoint\Resources\PPT-ISC-Family.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119497" y="2020824"/>
            <a:ext cx="2271903" cy="2246376"/>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reative\media$\GRAPHICS 2018\Corporate Branding - Templates\Templates - Powerpoint\Resources\PPT-ISC-Health.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562600" y="304800"/>
            <a:ext cx="1697546" cy="172307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reative\media$\GRAPHICS 2018\Corporate Branding - Templates\Templates - Powerpoint\Resources\PPT-ISC-Infrastructure.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086600" y="685800"/>
            <a:ext cx="1633728" cy="1774127"/>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reative\media$\GRAPHICS 2018\Corporate Branding - Templates\Templates - Powerpoint\Resources\PPT-ISC-Water.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888670" y="3637597"/>
            <a:ext cx="1493330" cy="1467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7625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a:defRPr sz="1900"/>
            </a:lvl1pPr>
            <a:lvl2pPr>
              <a:defRPr sz="1700"/>
            </a:lvl2pPr>
            <a:lvl3pPr>
              <a:defRPr sz="1500"/>
            </a:lvl3pPr>
            <a:lvl4pPr>
              <a:defRPr sz="13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solidFill>
            <a:schemeClr val="bg1"/>
          </a:solidFill>
        </p:spPr>
        <p:txBody>
          <a:bodyPr/>
          <a:lstStyle>
            <a:lvl1pPr>
              <a:defRPr>
                <a:solidFill>
                  <a:srgbClr val="273298"/>
                </a:solidFill>
              </a:defRPr>
            </a:lvl1pPr>
          </a:lstStyle>
          <a:p>
            <a:r>
              <a:rPr lang="en-US" dirty="0" smtClean="0"/>
              <a:t>Click to edit Master title style</a:t>
            </a:r>
            <a:endParaRPr lang="en-US" dirty="0"/>
          </a:p>
        </p:txBody>
      </p:sp>
      <p:sp>
        <p:nvSpPr>
          <p:cNvPr id="13" name="Text Placeholder 12"/>
          <p:cNvSpPr>
            <a:spLocks noGrp="1"/>
          </p:cNvSpPr>
          <p:nvPr>
            <p:ph type="body" sz="quarter" idx="10"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
        <p:nvSpPr>
          <p:cNvPr id="5" name="Slide Number Placeholder 5"/>
          <p:cNvSpPr>
            <a:spLocks noGrp="1"/>
          </p:cNvSpPr>
          <p:nvPr>
            <p:ph type="sldNum" sz="quarter" idx="12"/>
          </p:nvPr>
        </p:nvSpPr>
        <p:spPr>
          <a:xfrm>
            <a:off x="8351338" y="6491526"/>
            <a:ext cx="568325" cy="365125"/>
          </a:xfrm>
        </p:spPr>
        <p:txBody>
          <a:bodyPr/>
          <a:lstStyle>
            <a:lvl1pPr>
              <a:defRPr sz="900" b="0" i="0">
                <a:latin typeface="Avenir Light" charset="0"/>
                <a:ea typeface="Avenir Light" charset="0"/>
                <a:cs typeface="Avenir Light" charset="0"/>
              </a:defRPr>
            </a:lvl1pPr>
          </a:lstStyle>
          <a:p>
            <a:pPr>
              <a:defRPr/>
            </a:pPr>
            <a:fld id="{882070D5-899D-F34C-B13B-E10395409A4A}" type="slidenum">
              <a:rPr lang="uk-UA" smtClean="0"/>
              <a:pPr>
                <a:defRPr/>
              </a:pPr>
              <a:t>‹#›</a:t>
            </a:fld>
            <a:endParaRPr lang="uk-UA" dirty="0"/>
          </a:p>
        </p:txBody>
      </p:sp>
    </p:spTree>
    <p:extLst>
      <p:ext uri="{BB962C8B-B14F-4D97-AF65-F5344CB8AC3E}">
        <p14:creationId xmlns:p14="http://schemas.microsoft.com/office/powerpoint/2010/main" val="363871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a:defRPr sz="1900"/>
            </a:lvl1pPr>
            <a:lvl2pPr>
              <a:defRPr sz="1700"/>
            </a:lvl2pPr>
            <a:lvl3pPr>
              <a:defRPr sz="1500"/>
            </a:lvl3pPr>
            <a:lvl4pPr>
              <a:defRPr sz="13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solidFill>
            <a:schemeClr val="bg1"/>
          </a:solidFill>
        </p:spPr>
        <p:txBody>
          <a:bodyPr/>
          <a:lstStyle>
            <a:lvl1pPr>
              <a:defRPr>
                <a:solidFill>
                  <a:srgbClr val="273298"/>
                </a:solidFill>
              </a:defRPr>
            </a:lvl1pPr>
          </a:lstStyle>
          <a:p>
            <a:r>
              <a:rPr lang="en-US" dirty="0" smtClean="0"/>
              <a:t>Click to edit Master title style</a:t>
            </a:r>
            <a:endParaRPr lang="en-US" dirty="0"/>
          </a:p>
        </p:txBody>
      </p:sp>
      <p:sp>
        <p:nvSpPr>
          <p:cNvPr id="13" name="Text Placeholder 12"/>
          <p:cNvSpPr>
            <a:spLocks noGrp="1"/>
          </p:cNvSpPr>
          <p:nvPr>
            <p:ph type="body" sz="quarter" idx="10"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
        <p:nvSpPr>
          <p:cNvPr id="5" name="Slide Number Placeholder 5"/>
          <p:cNvSpPr>
            <a:spLocks noGrp="1"/>
          </p:cNvSpPr>
          <p:nvPr>
            <p:ph type="sldNum" sz="quarter" idx="12"/>
          </p:nvPr>
        </p:nvSpPr>
        <p:spPr>
          <a:xfrm>
            <a:off x="8351338" y="6491526"/>
            <a:ext cx="568325" cy="365125"/>
          </a:xfrm>
        </p:spPr>
        <p:txBody>
          <a:bodyPr/>
          <a:lstStyle>
            <a:lvl1pPr>
              <a:defRPr sz="900" b="0" i="0">
                <a:latin typeface="Avenir Light" charset="0"/>
                <a:ea typeface="Avenir Light" charset="0"/>
                <a:cs typeface="Avenir Light" charset="0"/>
              </a:defRPr>
            </a:lvl1pPr>
          </a:lstStyle>
          <a:p>
            <a:pPr>
              <a:defRPr/>
            </a:pPr>
            <a:fld id="{882070D5-899D-F34C-B13B-E10395409A4A}" type="slidenum">
              <a:rPr lang="uk-UA" smtClean="0"/>
              <a:pPr>
                <a:defRPr/>
              </a:pPr>
              <a:t>‹#›</a:t>
            </a:fld>
            <a:endParaRPr lang="uk-UA" dirty="0"/>
          </a:p>
        </p:txBody>
      </p:sp>
    </p:spTree>
    <p:extLst>
      <p:ext uri="{BB962C8B-B14F-4D97-AF65-F5344CB8AC3E}">
        <p14:creationId xmlns:p14="http://schemas.microsoft.com/office/powerpoint/2010/main" val="3638716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a:defRPr sz="1900"/>
            </a:lvl1pPr>
            <a:lvl2pPr>
              <a:defRPr sz="1700"/>
            </a:lvl2pPr>
            <a:lvl3pPr>
              <a:defRPr sz="1500"/>
            </a:lvl3pPr>
            <a:lvl4pPr>
              <a:defRPr sz="13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solidFill>
            <a:schemeClr val="bg1"/>
          </a:solidFill>
        </p:spPr>
        <p:txBody>
          <a:bodyPr/>
          <a:lstStyle>
            <a:lvl1pPr>
              <a:defRPr>
                <a:solidFill>
                  <a:srgbClr val="273298"/>
                </a:solidFill>
              </a:defRPr>
            </a:lvl1pPr>
          </a:lstStyle>
          <a:p>
            <a:r>
              <a:rPr lang="en-US" dirty="0" smtClean="0"/>
              <a:t>Click to edit Master title style</a:t>
            </a:r>
            <a:endParaRPr lang="en-US" dirty="0"/>
          </a:p>
        </p:txBody>
      </p:sp>
      <p:sp>
        <p:nvSpPr>
          <p:cNvPr id="13" name="Text Placeholder 12"/>
          <p:cNvSpPr>
            <a:spLocks noGrp="1"/>
          </p:cNvSpPr>
          <p:nvPr>
            <p:ph type="body" sz="quarter" idx="10"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
        <p:nvSpPr>
          <p:cNvPr id="5" name="Slide Number Placeholder 5"/>
          <p:cNvSpPr>
            <a:spLocks noGrp="1"/>
          </p:cNvSpPr>
          <p:nvPr>
            <p:ph type="sldNum" sz="quarter" idx="12"/>
          </p:nvPr>
        </p:nvSpPr>
        <p:spPr>
          <a:xfrm>
            <a:off x="8351338" y="6491526"/>
            <a:ext cx="568325" cy="365125"/>
          </a:xfrm>
        </p:spPr>
        <p:txBody>
          <a:bodyPr/>
          <a:lstStyle>
            <a:lvl1pPr>
              <a:defRPr sz="900" b="0" i="0">
                <a:latin typeface="Avenir Light" charset="0"/>
                <a:ea typeface="Avenir Light" charset="0"/>
                <a:cs typeface="Avenir Light" charset="0"/>
              </a:defRPr>
            </a:lvl1pPr>
          </a:lstStyle>
          <a:p>
            <a:pPr>
              <a:defRPr/>
            </a:pPr>
            <a:fld id="{882070D5-899D-F34C-B13B-E10395409A4A}" type="slidenum">
              <a:rPr lang="uk-UA" smtClean="0"/>
              <a:pPr>
                <a:defRPr/>
              </a:pPr>
              <a:t>‹#›</a:t>
            </a:fld>
            <a:endParaRPr lang="uk-UA" dirty="0"/>
          </a:p>
        </p:txBody>
      </p:sp>
    </p:spTree>
    <p:extLst>
      <p:ext uri="{BB962C8B-B14F-4D97-AF65-F5344CB8AC3E}">
        <p14:creationId xmlns:p14="http://schemas.microsoft.com/office/powerpoint/2010/main" val="3638716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a:defRPr sz="1900"/>
            </a:lvl1pPr>
            <a:lvl2pPr>
              <a:defRPr sz="1700"/>
            </a:lvl2pPr>
            <a:lvl3pPr>
              <a:defRPr sz="1500"/>
            </a:lvl3pPr>
            <a:lvl4pPr>
              <a:defRPr sz="13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solidFill>
            <a:schemeClr val="bg1"/>
          </a:solidFill>
        </p:spPr>
        <p:txBody>
          <a:bodyPr/>
          <a:lstStyle>
            <a:lvl1pPr>
              <a:defRPr>
                <a:solidFill>
                  <a:srgbClr val="273298"/>
                </a:solidFill>
              </a:defRPr>
            </a:lvl1pPr>
          </a:lstStyle>
          <a:p>
            <a:r>
              <a:rPr lang="en-US" dirty="0" smtClean="0"/>
              <a:t>Click to edit Master title style</a:t>
            </a:r>
            <a:endParaRPr lang="en-US" dirty="0"/>
          </a:p>
        </p:txBody>
      </p:sp>
      <p:sp>
        <p:nvSpPr>
          <p:cNvPr id="13" name="Text Placeholder 12"/>
          <p:cNvSpPr>
            <a:spLocks noGrp="1"/>
          </p:cNvSpPr>
          <p:nvPr>
            <p:ph type="body" sz="quarter" idx="10"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
        <p:nvSpPr>
          <p:cNvPr id="5" name="Slide Number Placeholder 5"/>
          <p:cNvSpPr>
            <a:spLocks noGrp="1"/>
          </p:cNvSpPr>
          <p:nvPr>
            <p:ph type="sldNum" sz="quarter" idx="12"/>
          </p:nvPr>
        </p:nvSpPr>
        <p:spPr>
          <a:xfrm>
            <a:off x="8351338" y="6491526"/>
            <a:ext cx="568325" cy="365125"/>
          </a:xfrm>
        </p:spPr>
        <p:txBody>
          <a:bodyPr/>
          <a:lstStyle>
            <a:lvl1pPr>
              <a:defRPr sz="900" b="0" i="0">
                <a:latin typeface="Avenir Light" charset="0"/>
                <a:ea typeface="Avenir Light" charset="0"/>
                <a:cs typeface="Avenir Light" charset="0"/>
              </a:defRPr>
            </a:lvl1pPr>
          </a:lstStyle>
          <a:p>
            <a:pPr>
              <a:defRPr/>
            </a:pPr>
            <a:fld id="{882070D5-899D-F34C-B13B-E10395409A4A}" type="slidenum">
              <a:rPr lang="uk-UA" smtClean="0"/>
              <a:pPr>
                <a:defRPr/>
              </a:pPr>
              <a:t>‹#›</a:t>
            </a:fld>
            <a:endParaRPr lang="uk-UA" dirty="0"/>
          </a:p>
        </p:txBody>
      </p:sp>
    </p:spTree>
    <p:extLst>
      <p:ext uri="{BB962C8B-B14F-4D97-AF65-F5344CB8AC3E}">
        <p14:creationId xmlns:p14="http://schemas.microsoft.com/office/powerpoint/2010/main" val="3638716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a:defRPr sz="1900"/>
            </a:lvl1pPr>
            <a:lvl2pPr>
              <a:defRPr sz="1700"/>
            </a:lvl2pPr>
            <a:lvl3pPr>
              <a:defRPr sz="1500"/>
            </a:lvl3pPr>
            <a:lvl4pPr>
              <a:defRPr sz="13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solidFill>
            <a:schemeClr val="bg1"/>
          </a:solidFill>
        </p:spPr>
        <p:txBody>
          <a:bodyPr/>
          <a:lstStyle>
            <a:lvl1pPr>
              <a:defRPr>
                <a:solidFill>
                  <a:srgbClr val="273298"/>
                </a:solidFill>
              </a:defRPr>
            </a:lvl1pPr>
          </a:lstStyle>
          <a:p>
            <a:r>
              <a:rPr lang="en-US" dirty="0" smtClean="0"/>
              <a:t>Click to edit Master title style</a:t>
            </a:r>
            <a:endParaRPr lang="en-US" dirty="0"/>
          </a:p>
        </p:txBody>
      </p:sp>
      <p:sp>
        <p:nvSpPr>
          <p:cNvPr id="13" name="Text Placeholder 12"/>
          <p:cNvSpPr>
            <a:spLocks noGrp="1"/>
          </p:cNvSpPr>
          <p:nvPr>
            <p:ph type="body" sz="quarter" idx="10"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
        <p:nvSpPr>
          <p:cNvPr id="5" name="Slide Number Placeholder 5"/>
          <p:cNvSpPr>
            <a:spLocks noGrp="1"/>
          </p:cNvSpPr>
          <p:nvPr>
            <p:ph type="sldNum" sz="quarter" idx="12"/>
          </p:nvPr>
        </p:nvSpPr>
        <p:spPr>
          <a:xfrm>
            <a:off x="8351338" y="6491526"/>
            <a:ext cx="568325" cy="365125"/>
          </a:xfrm>
        </p:spPr>
        <p:txBody>
          <a:bodyPr/>
          <a:lstStyle>
            <a:lvl1pPr>
              <a:defRPr sz="900" b="0" i="0">
                <a:latin typeface="Avenir Light" charset="0"/>
                <a:ea typeface="Avenir Light" charset="0"/>
                <a:cs typeface="Avenir Light" charset="0"/>
              </a:defRPr>
            </a:lvl1pPr>
          </a:lstStyle>
          <a:p>
            <a:pPr>
              <a:defRPr/>
            </a:pPr>
            <a:fld id="{882070D5-899D-F34C-B13B-E10395409A4A}" type="slidenum">
              <a:rPr lang="uk-UA" smtClean="0"/>
              <a:pPr>
                <a:defRPr/>
              </a:pPr>
              <a:t>‹#›</a:t>
            </a:fld>
            <a:endParaRPr lang="uk-UA" dirty="0"/>
          </a:p>
        </p:txBody>
      </p:sp>
    </p:spTree>
    <p:extLst>
      <p:ext uri="{BB962C8B-B14F-4D97-AF65-F5344CB8AC3E}">
        <p14:creationId xmlns:p14="http://schemas.microsoft.com/office/powerpoint/2010/main" val="3638716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a:defRPr sz="1900"/>
            </a:lvl1pPr>
            <a:lvl2pPr>
              <a:defRPr sz="1700"/>
            </a:lvl2pPr>
            <a:lvl3pPr>
              <a:defRPr sz="1500"/>
            </a:lvl3pPr>
            <a:lvl4pPr>
              <a:defRPr sz="13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solidFill>
            <a:schemeClr val="bg1"/>
          </a:solidFill>
        </p:spPr>
        <p:txBody>
          <a:bodyPr/>
          <a:lstStyle>
            <a:lvl1pPr>
              <a:defRPr>
                <a:solidFill>
                  <a:srgbClr val="273298"/>
                </a:solidFill>
              </a:defRPr>
            </a:lvl1pPr>
          </a:lstStyle>
          <a:p>
            <a:r>
              <a:rPr lang="en-US" dirty="0" smtClean="0"/>
              <a:t>Click to edit Master title style</a:t>
            </a:r>
            <a:endParaRPr lang="en-US" dirty="0"/>
          </a:p>
        </p:txBody>
      </p:sp>
      <p:sp>
        <p:nvSpPr>
          <p:cNvPr id="13" name="Text Placeholder 12"/>
          <p:cNvSpPr>
            <a:spLocks noGrp="1"/>
          </p:cNvSpPr>
          <p:nvPr>
            <p:ph type="body" sz="quarter" idx="10"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
        <p:nvSpPr>
          <p:cNvPr id="5" name="Slide Number Placeholder 5"/>
          <p:cNvSpPr>
            <a:spLocks noGrp="1"/>
          </p:cNvSpPr>
          <p:nvPr>
            <p:ph type="sldNum" sz="quarter" idx="12"/>
          </p:nvPr>
        </p:nvSpPr>
        <p:spPr>
          <a:xfrm>
            <a:off x="8351338" y="6491526"/>
            <a:ext cx="568325" cy="365125"/>
          </a:xfrm>
        </p:spPr>
        <p:txBody>
          <a:bodyPr/>
          <a:lstStyle>
            <a:lvl1pPr>
              <a:defRPr sz="900" b="0" i="0">
                <a:latin typeface="Avenir Light" charset="0"/>
                <a:ea typeface="Avenir Light" charset="0"/>
                <a:cs typeface="Avenir Light" charset="0"/>
              </a:defRPr>
            </a:lvl1pPr>
          </a:lstStyle>
          <a:p>
            <a:pPr>
              <a:defRPr/>
            </a:pPr>
            <a:fld id="{882070D5-899D-F34C-B13B-E10395409A4A}" type="slidenum">
              <a:rPr lang="uk-UA" smtClean="0"/>
              <a:pPr>
                <a:defRPr/>
              </a:pPr>
              <a:t>‹#›</a:t>
            </a:fld>
            <a:endParaRPr lang="uk-UA" dirty="0"/>
          </a:p>
        </p:txBody>
      </p:sp>
    </p:spTree>
    <p:extLst>
      <p:ext uri="{BB962C8B-B14F-4D97-AF65-F5344CB8AC3E}">
        <p14:creationId xmlns:p14="http://schemas.microsoft.com/office/powerpoint/2010/main" val="3638716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7E18F2-A75B-4836-B936-4E44D9535B76}" type="datetimeFigureOut">
              <a:rPr lang="en-US" smtClean="0"/>
              <a:t>5/10/2018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DABC79-298D-47EE-ADF8-742064065DD7}" type="slidenum">
              <a:rPr lang="en-US" smtClean="0"/>
              <a:t>‹#›</a:t>
            </a:fld>
            <a:endParaRPr lang="en-US"/>
          </a:p>
        </p:txBody>
      </p:sp>
    </p:spTree>
    <p:extLst>
      <p:ext uri="{BB962C8B-B14F-4D97-AF65-F5344CB8AC3E}">
        <p14:creationId xmlns:p14="http://schemas.microsoft.com/office/powerpoint/2010/main" val="279839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7E18F2-A75B-4836-B936-4E44D9535B76}" type="datetimeFigureOut">
              <a:rPr lang="en-US" smtClean="0"/>
              <a:t>5/10/2018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DABC79-298D-47EE-ADF8-742064065DD7}" type="slidenum">
              <a:rPr lang="en-US" smtClean="0"/>
              <a:t>‹#›</a:t>
            </a:fld>
            <a:endParaRPr lang="en-US"/>
          </a:p>
        </p:txBody>
      </p:sp>
    </p:spTree>
    <p:extLst>
      <p:ext uri="{BB962C8B-B14F-4D97-AF65-F5344CB8AC3E}">
        <p14:creationId xmlns:p14="http://schemas.microsoft.com/office/powerpoint/2010/main" val="3135986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7E18F2-A75B-4836-B936-4E44D9535B76}" type="datetimeFigureOut">
              <a:rPr lang="en-US" smtClean="0"/>
              <a:t>5/10/2018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DABC79-298D-47EE-ADF8-742064065DD7}" type="slidenum">
              <a:rPr lang="en-US" smtClean="0"/>
              <a:t>‹#›</a:t>
            </a:fld>
            <a:endParaRPr lang="en-US"/>
          </a:p>
        </p:txBody>
      </p:sp>
    </p:spTree>
    <p:extLst>
      <p:ext uri="{BB962C8B-B14F-4D97-AF65-F5344CB8AC3E}">
        <p14:creationId xmlns:p14="http://schemas.microsoft.com/office/powerpoint/2010/main" val="370991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7E18F2-A75B-4836-B936-4E44D9535B76}" type="datetimeFigureOut">
              <a:rPr lang="en-US" smtClean="0"/>
              <a:t>5/10/2018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DABC79-298D-47EE-ADF8-742064065DD7}" type="slidenum">
              <a:rPr lang="en-US" smtClean="0"/>
              <a:t>‹#›</a:t>
            </a:fld>
            <a:endParaRPr lang="en-US"/>
          </a:p>
        </p:txBody>
      </p:sp>
    </p:spTree>
    <p:extLst>
      <p:ext uri="{BB962C8B-B14F-4D97-AF65-F5344CB8AC3E}">
        <p14:creationId xmlns:p14="http://schemas.microsoft.com/office/powerpoint/2010/main" val="369824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sz="quarter" idx="4"/>
          </p:nvPr>
        </p:nvSpPr>
        <p:spPr>
          <a:xfrm>
            <a:off x="4191000" y="6400800"/>
            <a:ext cx="762000" cy="304800"/>
          </a:xfrm>
          <a:prstGeom prst="rect">
            <a:avLst/>
          </a:prstGeom>
          <a:ln/>
        </p:spPr>
        <p:txBody>
          <a:bodyPr/>
          <a:lstStyle>
            <a:lvl1pPr algn="ctr">
              <a:defRPr sz="1400">
                <a:latin typeface="+mj-lt"/>
              </a:defRPr>
            </a:lvl1pPr>
          </a:lstStyle>
          <a:p>
            <a:pPr>
              <a:defRPr/>
            </a:pPr>
            <a:fld id="{E00B6E52-F07A-44C8-B7AE-D6EEC3D50429}" type="slidenum">
              <a:rPr lang="en-CA" smtClean="0"/>
              <a:pPr>
                <a:defRPr/>
              </a:pPr>
              <a:t>‹#›</a:t>
            </a:fld>
            <a:endParaRPr lang="en-CA" dirty="0"/>
          </a:p>
        </p:txBody>
      </p:sp>
    </p:spTree>
    <p:extLst>
      <p:ext uri="{BB962C8B-B14F-4D97-AF65-F5344CB8AC3E}">
        <p14:creationId xmlns:p14="http://schemas.microsoft.com/office/powerpoint/2010/main" val="327093076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7E18F2-A75B-4836-B936-4E44D9535B76}" type="datetimeFigureOut">
              <a:rPr lang="en-US" smtClean="0"/>
              <a:t>5/10/2018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DABC79-298D-47EE-ADF8-742064065DD7}" type="slidenum">
              <a:rPr lang="en-US" smtClean="0"/>
              <a:t>‹#›</a:t>
            </a:fld>
            <a:endParaRPr lang="en-US"/>
          </a:p>
        </p:txBody>
      </p:sp>
    </p:spTree>
    <p:extLst>
      <p:ext uri="{BB962C8B-B14F-4D97-AF65-F5344CB8AC3E}">
        <p14:creationId xmlns:p14="http://schemas.microsoft.com/office/powerpoint/2010/main" val="1302388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7E18F2-A75B-4836-B936-4E44D9535B76}" type="datetimeFigureOut">
              <a:rPr lang="en-US" smtClean="0"/>
              <a:t>5/10/2018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DABC79-298D-47EE-ADF8-742064065DD7}" type="slidenum">
              <a:rPr lang="en-US" smtClean="0"/>
              <a:t>‹#›</a:t>
            </a:fld>
            <a:endParaRPr lang="en-US"/>
          </a:p>
        </p:txBody>
      </p:sp>
    </p:spTree>
    <p:extLst>
      <p:ext uri="{BB962C8B-B14F-4D97-AF65-F5344CB8AC3E}">
        <p14:creationId xmlns:p14="http://schemas.microsoft.com/office/powerpoint/2010/main" val="1395686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7E18F2-A75B-4836-B936-4E44D9535B76}" type="datetimeFigureOut">
              <a:rPr lang="en-US" smtClean="0"/>
              <a:t>5/10/2018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DABC79-298D-47EE-ADF8-742064065DD7}" type="slidenum">
              <a:rPr lang="en-US" smtClean="0"/>
              <a:t>‹#›</a:t>
            </a:fld>
            <a:endParaRPr lang="en-US"/>
          </a:p>
        </p:txBody>
      </p:sp>
    </p:spTree>
    <p:extLst>
      <p:ext uri="{BB962C8B-B14F-4D97-AF65-F5344CB8AC3E}">
        <p14:creationId xmlns:p14="http://schemas.microsoft.com/office/powerpoint/2010/main" val="749496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7E18F2-A75B-4836-B936-4E44D9535B76}" type="datetimeFigureOut">
              <a:rPr lang="en-US" smtClean="0"/>
              <a:t>5/10/2018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DABC79-298D-47EE-ADF8-742064065DD7}" type="slidenum">
              <a:rPr lang="en-US" smtClean="0"/>
              <a:t>‹#›</a:t>
            </a:fld>
            <a:endParaRPr lang="en-US"/>
          </a:p>
        </p:txBody>
      </p:sp>
    </p:spTree>
    <p:extLst>
      <p:ext uri="{BB962C8B-B14F-4D97-AF65-F5344CB8AC3E}">
        <p14:creationId xmlns:p14="http://schemas.microsoft.com/office/powerpoint/2010/main" val="1756635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7E18F2-A75B-4836-B936-4E44D9535B76}" type="datetimeFigureOut">
              <a:rPr lang="en-US" smtClean="0"/>
              <a:t>5/10/2018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DABC79-298D-47EE-ADF8-742064065DD7}" type="slidenum">
              <a:rPr lang="en-US" smtClean="0"/>
              <a:t>‹#›</a:t>
            </a:fld>
            <a:endParaRPr lang="en-US"/>
          </a:p>
        </p:txBody>
      </p:sp>
    </p:spTree>
    <p:extLst>
      <p:ext uri="{BB962C8B-B14F-4D97-AF65-F5344CB8AC3E}">
        <p14:creationId xmlns:p14="http://schemas.microsoft.com/office/powerpoint/2010/main" val="1057304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7E18F2-A75B-4836-B936-4E44D9535B76}" type="datetimeFigureOut">
              <a:rPr lang="en-US" smtClean="0"/>
              <a:t>5/10/2018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DABC79-298D-47EE-ADF8-742064065DD7}" type="slidenum">
              <a:rPr lang="en-US" smtClean="0"/>
              <a:t>‹#›</a:t>
            </a:fld>
            <a:endParaRPr lang="en-US"/>
          </a:p>
        </p:txBody>
      </p:sp>
    </p:spTree>
    <p:extLst>
      <p:ext uri="{BB962C8B-B14F-4D97-AF65-F5344CB8AC3E}">
        <p14:creationId xmlns:p14="http://schemas.microsoft.com/office/powerpoint/2010/main" val="943724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7E18F2-A75B-4836-B936-4E44D9535B76}" type="datetimeFigureOut">
              <a:rPr lang="en-US" smtClean="0"/>
              <a:t>5/10/2018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DABC79-298D-47EE-ADF8-742064065DD7}" type="slidenum">
              <a:rPr lang="en-US" smtClean="0"/>
              <a:t>‹#›</a:t>
            </a:fld>
            <a:endParaRPr lang="en-US"/>
          </a:p>
        </p:txBody>
      </p:sp>
    </p:spTree>
    <p:extLst>
      <p:ext uri="{BB962C8B-B14F-4D97-AF65-F5344CB8AC3E}">
        <p14:creationId xmlns:p14="http://schemas.microsoft.com/office/powerpoint/2010/main" val="4035479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8300" y="1308100"/>
            <a:ext cx="3822700" cy="49403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407408" y="1308101"/>
            <a:ext cx="3822192" cy="494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sldNum" sz="quarter" idx="4"/>
          </p:nvPr>
        </p:nvSpPr>
        <p:spPr>
          <a:xfrm>
            <a:off x="4191000" y="6400800"/>
            <a:ext cx="762000" cy="304800"/>
          </a:xfrm>
          <a:prstGeom prst="rect">
            <a:avLst/>
          </a:prstGeom>
          <a:ln/>
        </p:spPr>
        <p:txBody>
          <a:bodyPr/>
          <a:lstStyle>
            <a:lvl1pPr algn="ctr">
              <a:defRPr sz="1400">
                <a:latin typeface="+mj-lt"/>
              </a:defRPr>
            </a:lvl1pPr>
          </a:lstStyle>
          <a:p>
            <a:pPr>
              <a:defRPr/>
            </a:pPr>
            <a:fld id="{E00B6E52-F07A-44C8-B7AE-D6EEC3D50429}" type="slidenum">
              <a:rPr lang="en-CA" smtClean="0"/>
              <a:pPr>
                <a:defRPr/>
              </a:pPr>
              <a:t>‹#›</a:t>
            </a:fld>
            <a:endParaRPr lang="en-CA" dirty="0"/>
          </a:p>
        </p:txBody>
      </p:sp>
    </p:spTree>
    <p:extLst>
      <p:ext uri="{BB962C8B-B14F-4D97-AF65-F5344CB8AC3E}">
        <p14:creationId xmlns:p14="http://schemas.microsoft.com/office/powerpoint/2010/main" val="145881013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8"/>
          <p:cNvSpPr>
            <a:spLocks noGrp="1" noChangeArrowheads="1"/>
          </p:cNvSpPr>
          <p:nvPr>
            <p:ph type="sldNum" sz="quarter" idx="4"/>
          </p:nvPr>
        </p:nvSpPr>
        <p:spPr>
          <a:xfrm>
            <a:off x="4191000" y="6400800"/>
            <a:ext cx="762000" cy="304800"/>
          </a:xfrm>
          <a:prstGeom prst="rect">
            <a:avLst/>
          </a:prstGeom>
          <a:ln/>
        </p:spPr>
        <p:txBody>
          <a:bodyPr/>
          <a:lstStyle>
            <a:lvl1pPr algn="ctr">
              <a:defRPr sz="1400">
                <a:latin typeface="+mj-lt"/>
              </a:defRPr>
            </a:lvl1pPr>
          </a:lstStyle>
          <a:p>
            <a:pPr>
              <a:defRPr/>
            </a:pPr>
            <a:fld id="{E00B6E52-F07A-44C8-B7AE-D6EEC3D50429}" type="slidenum">
              <a:rPr lang="en-CA" smtClean="0"/>
              <a:pPr>
                <a:defRPr/>
              </a:pPr>
              <a:t>‹#›</a:t>
            </a:fld>
            <a:endParaRPr lang="en-CA" dirty="0"/>
          </a:p>
        </p:txBody>
      </p:sp>
    </p:spTree>
    <p:extLst>
      <p:ext uri="{BB962C8B-B14F-4D97-AF65-F5344CB8AC3E}">
        <p14:creationId xmlns:p14="http://schemas.microsoft.com/office/powerpoint/2010/main" val="40750592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E00B6E52-F07A-44C8-B7AE-D6EEC3D50429}" type="slidenum">
              <a:rPr lang="en-CA" smtClean="0"/>
              <a:pPr>
                <a:defRPr/>
              </a:pPr>
              <a:t>‹#›</a:t>
            </a:fld>
            <a:endParaRPr lang="en-CA" dirty="0"/>
          </a:p>
        </p:txBody>
      </p:sp>
    </p:spTree>
    <p:extLst>
      <p:ext uri="{BB962C8B-B14F-4D97-AF65-F5344CB8AC3E}">
        <p14:creationId xmlns:p14="http://schemas.microsoft.com/office/powerpoint/2010/main" val="10828326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685800"/>
            <a:ext cx="4730750" cy="5562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191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Rectangle 8"/>
          <p:cNvSpPr>
            <a:spLocks noGrp="1" noChangeArrowheads="1"/>
          </p:cNvSpPr>
          <p:nvPr>
            <p:ph type="sldNum" sz="quarter" idx="4"/>
          </p:nvPr>
        </p:nvSpPr>
        <p:spPr>
          <a:xfrm>
            <a:off x="4191000" y="6400800"/>
            <a:ext cx="762000" cy="304800"/>
          </a:xfrm>
          <a:prstGeom prst="rect">
            <a:avLst/>
          </a:prstGeom>
          <a:ln/>
        </p:spPr>
        <p:txBody>
          <a:bodyPr/>
          <a:lstStyle>
            <a:lvl1pPr algn="ctr">
              <a:defRPr sz="1400">
                <a:latin typeface="+mj-lt"/>
              </a:defRPr>
            </a:lvl1pPr>
          </a:lstStyle>
          <a:p>
            <a:pPr>
              <a:defRPr/>
            </a:pPr>
            <a:fld id="{E00B6E52-F07A-44C8-B7AE-D6EEC3D50429}" type="slidenum">
              <a:rPr lang="en-CA" smtClean="0"/>
              <a:pPr>
                <a:defRPr/>
              </a:pPr>
              <a:t>‹#›</a:t>
            </a:fld>
            <a:endParaRPr lang="en-CA" dirty="0"/>
          </a:p>
        </p:txBody>
      </p:sp>
    </p:spTree>
    <p:extLst>
      <p:ext uri="{BB962C8B-B14F-4D97-AF65-F5344CB8AC3E}">
        <p14:creationId xmlns:p14="http://schemas.microsoft.com/office/powerpoint/2010/main" val="22338994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8"/>
          <p:cNvSpPr>
            <a:spLocks noGrp="1" noChangeArrowheads="1"/>
          </p:cNvSpPr>
          <p:nvPr>
            <p:ph type="sldNum" sz="quarter" idx="4"/>
          </p:nvPr>
        </p:nvSpPr>
        <p:spPr>
          <a:xfrm>
            <a:off x="4191000" y="6400800"/>
            <a:ext cx="762000" cy="304800"/>
          </a:xfrm>
          <a:prstGeom prst="rect">
            <a:avLst/>
          </a:prstGeom>
          <a:ln/>
        </p:spPr>
        <p:txBody>
          <a:bodyPr/>
          <a:lstStyle>
            <a:lvl1pPr algn="ctr">
              <a:defRPr sz="1400">
                <a:latin typeface="+mj-lt"/>
              </a:defRPr>
            </a:lvl1pPr>
          </a:lstStyle>
          <a:p>
            <a:pPr>
              <a:defRPr/>
            </a:pPr>
            <a:fld id="{E00B6E52-F07A-44C8-B7AE-D6EEC3D50429}" type="slidenum">
              <a:rPr lang="en-CA" smtClean="0"/>
              <a:pPr>
                <a:defRPr/>
              </a:pPr>
              <a:t>‹#›</a:t>
            </a:fld>
            <a:endParaRPr lang="en-CA" dirty="0"/>
          </a:p>
        </p:txBody>
      </p:sp>
    </p:spTree>
    <p:extLst>
      <p:ext uri="{BB962C8B-B14F-4D97-AF65-F5344CB8AC3E}">
        <p14:creationId xmlns:p14="http://schemas.microsoft.com/office/powerpoint/2010/main" val="180763502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a:defRPr sz="1900"/>
            </a:lvl1pPr>
            <a:lvl2pPr>
              <a:defRPr sz="1700"/>
            </a:lvl2pPr>
            <a:lvl3pPr>
              <a:defRPr sz="1500"/>
            </a:lvl3pPr>
            <a:lvl4pPr>
              <a:defRPr sz="13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solidFill>
            <a:schemeClr val="bg1"/>
          </a:solidFill>
        </p:spPr>
        <p:txBody>
          <a:bodyPr/>
          <a:lstStyle>
            <a:lvl1pPr>
              <a:defRPr>
                <a:solidFill>
                  <a:srgbClr val="273298"/>
                </a:solidFill>
              </a:defRPr>
            </a:lvl1pPr>
          </a:lstStyle>
          <a:p>
            <a:r>
              <a:rPr lang="en-US" dirty="0" smtClean="0"/>
              <a:t>Click to edit Master title style</a:t>
            </a:r>
            <a:endParaRPr lang="en-US" dirty="0"/>
          </a:p>
        </p:txBody>
      </p:sp>
      <p:sp>
        <p:nvSpPr>
          <p:cNvPr id="13" name="Text Placeholder 12"/>
          <p:cNvSpPr>
            <a:spLocks noGrp="1"/>
          </p:cNvSpPr>
          <p:nvPr>
            <p:ph type="body" sz="quarter" idx="10"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
        <p:nvSpPr>
          <p:cNvPr id="5" name="Slide Number Placeholder 5"/>
          <p:cNvSpPr>
            <a:spLocks noGrp="1"/>
          </p:cNvSpPr>
          <p:nvPr>
            <p:ph type="sldNum" sz="quarter" idx="12"/>
          </p:nvPr>
        </p:nvSpPr>
        <p:spPr>
          <a:xfrm>
            <a:off x="8351338" y="6491526"/>
            <a:ext cx="568325" cy="365125"/>
          </a:xfrm>
        </p:spPr>
        <p:txBody>
          <a:bodyPr/>
          <a:lstStyle>
            <a:lvl1pPr>
              <a:defRPr sz="900" b="0" i="0">
                <a:latin typeface="Avenir Light" charset="0"/>
                <a:ea typeface="Avenir Light" charset="0"/>
                <a:cs typeface="Avenir Light" charset="0"/>
              </a:defRPr>
            </a:lvl1pPr>
          </a:lstStyle>
          <a:p>
            <a:pPr>
              <a:defRPr/>
            </a:pPr>
            <a:fld id="{882070D5-899D-F34C-B13B-E10395409A4A}" type="slidenum">
              <a:rPr lang="uk-UA" smtClean="0"/>
              <a:pPr>
                <a:defRPr/>
              </a:pPr>
              <a:t>‹#›</a:t>
            </a:fld>
            <a:endParaRPr lang="uk-UA" dirty="0"/>
          </a:p>
        </p:txBody>
      </p:sp>
    </p:spTree>
    <p:extLst>
      <p:ext uri="{BB962C8B-B14F-4D97-AF65-F5344CB8AC3E}">
        <p14:creationId xmlns:p14="http://schemas.microsoft.com/office/powerpoint/2010/main" val="3638716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a:defRPr sz="1900"/>
            </a:lvl1pPr>
            <a:lvl2pPr>
              <a:defRPr sz="1700"/>
            </a:lvl2pPr>
            <a:lvl3pPr>
              <a:defRPr sz="1500"/>
            </a:lvl3pPr>
            <a:lvl4pPr>
              <a:defRPr sz="13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solidFill>
            <a:schemeClr val="bg1"/>
          </a:solidFill>
        </p:spPr>
        <p:txBody>
          <a:bodyPr/>
          <a:lstStyle>
            <a:lvl1pPr>
              <a:defRPr>
                <a:solidFill>
                  <a:srgbClr val="273298"/>
                </a:solidFill>
              </a:defRPr>
            </a:lvl1pPr>
          </a:lstStyle>
          <a:p>
            <a:r>
              <a:rPr lang="en-US" dirty="0" smtClean="0"/>
              <a:t>Click to edit Master title style</a:t>
            </a:r>
            <a:endParaRPr lang="en-US" dirty="0"/>
          </a:p>
        </p:txBody>
      </p:sp>
      <p:sp>
        <p:nvSpPr>
          <p:cNvPr id="13" name="Text Placeholder 12"/>
          <p:cNvSpPr>
            <a:spLocks noGrp="1"/>
          </p:cNvSpPr>
          <p:nvPr>
            <p:ph type="body" sz="quarter" idx="10"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
        <p:nvSpPr>
          <p:cNvPr id="5" name="Slide Number Placeholder 5"/>
          <p:cNvSpPr>
            <a:spLocks noGrp="1"/>
          </p:cNvSpPr>
          <p:nvPr>
            <p:ph type="sldNum" sz="quarter" idx="12"/>
          </p:nvPr>
        </p:nvSpPr>
        <p:spPr>
          <a:xfrm>
            <a:off x="8351338" y="6491526"/>
            <a:ext cx="568325" cy="365125"/>
          </a:xfrm>
        </p:spPr>
        <p:txBody>
          <a:bodyPr/>
          <a:lstStyle>
            <a:lvl1pPr>
              <a:defRPr sz="900" b="0" i="0">
                <a:latin typeface="Avenir Light" charset="0"/>
                <a:ea typeface="Avenir Light" charset="0"/>
                <a:cs typeface="Avenir Light" charset="0"/>
              </a:defRPr>
            </a:lvl1pPr>
          </a:lstStyle>
          <a:p>
            <a:pPr>
              <a:defRPr/>
            </a:pPr>
            <a:fld id="{882070D5-899D-F34C-B13B-E10395409A4A}" type="slidenum">
              <a:rPr lang="uk-UA" smtClean="0"/>
              <a:pPr>
                <a:defRPr/>
              </a:pPr>
              <a:t>‹#›</a:t>
            </a:fld>
            <a:endParaRPr lang="uk-UA" dirty="0"/>
          </a:p>
        </p:txBody>
      </p:sp>
    </p:spTree>
    <p:extLst>
      <p:ext uri="{BB962C8B-B14F-4D97-AF65-F5344CB8AC3E}">
        <p14:creationId xmlns:p14="http://schemas.microsoft.com/office/powerpoint/2010/main" val="3638716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descr="\\creative\media$\GRAPHICS 2018\Corporate Branding - Templates\Templates - Powerpoint\Resources\PPT-ISC-P2-blue.jpg.png"/>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9525" y="-34290"/>
            <a:ext cx="9189720" cy="689229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381000" y="838200"/>
            <a:ext cx="784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CA" altLang="en-GB" dirty="0" smtClean="0"/>
              <a:t>Insert section title</a:t>
            </a:r>
          </a:p>
        </p:txBody>
      </p:sp>
      <p:sp>
        <p:nvSpPr>
          <p:cNvPr id="1027" name="Rectangle 3"/>
          <p:cNvSpPr>
            <a:spLocks noGrp="1" noChangeArrowheads="1"/>
          </p:cNvSpPr>
          <p:nvPr>
            <p:ph type="body" idx="1"/>
          </p:nvPr>
        </p:nvSpPr>
        <p:spPr bwMode="auto">
          <a:xfrm>
            <a:off x="368300" y="1308100"/>
            <a:ext cx="7861300" cy="50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CA" altLang="en-GB" dirty="0" smtClean="0"/>
              <a:t>Click to edit master text styles</a:t>
            </a:r>
          </a:p>
          <a:p>
            <a:pPr lvl="1"/>
            <a:r>
              <a:rPr lang="en-CA" altLang="en-GB" dirty="0" smtClean="0"/>
              <a:t>Second level</a:t>
            </a:r>
          </a:p>
          <a:p>
            <a:pPr lvl="2"/>
            <a:r>
              <a:rPr lang="en-CA" altLang="en-GB" dirty="0" smtClean="0"/>
              <a:t>Third level</a:t>
            </a:r>
          </a:p>
          <a:p>
            <a:pPr lvl="3"/>
            <a:r>
              <a:rPr lang="en-CA" altLang="en-GB" dirty="0" smtClean="0"/>
              <a:t>Fourth level</a:t>
            </a:r>
          </a:p>
        </p:txBody>
      </p:sp>
      <p:sp>
        <p:nvSpPr>
          <p:cNvPr id="12" name="Rectangle 8"/>
          <p:cNvSpPr>
            <a:spLocks noGrp="1" noChangeArrowheads="1"/>
          </p:cNvSpPr>
          <p:nvPr>
            <p:ph type="sldNum" sz="quarter" idx="4"/>
          </p:nvPr>
        </p:nvSpPr>
        <p:spPr>
          <a:xfrm>
            <a:off x="4191000" y="6400800"/>
            <a:ext cx="762000" cy="304800"/>
          </a:xfrm>
          <a:prstGeom prst="rect">
            <a:avLst/>
          </a:prstGeom>
          <a:ln/>
        </p:spPr>
        <p:txBody>
          <a:bodyPr/>
          <a:lstStyle>
            <a:lvl1pPr algn="ctr">
              <a:defRPr sz="1400">
                <a:latin typeface="+mj-lt"/>
              </a:defRPr>
            </a:lvl1pPr>
          </a:lstStyle>
          <a:p>
            <a:pPr>
              <a:defRPr/>
            </a:pPr>
            <a:fld id="{E00B6E52-F07A-44C8-B7AE-D6EEC3D50429}" type="slidenum">
              <a:rPr lang="en-CA" smtClean="0"/>
              <a:pPr>
                <a:defRPr/>
              </a:pPr>
              <a:t>‹#›</a:t>
            </a:fld>
            <a:endParaRPr lang="en-CA" dirty="0"/>
          </a:p>
        </p:txBody>
      </p:sp>
      <p:pic>
        <p:nvPicPr>
          <p:cNvPr id="8" name="Picture 6" descr="\\creative\media$\GRAPHICS 2018\Corporate Branding - Templates\FIPs\READY FIPS - ISC\PNG\ISC-SAC-FIP-colour-reg.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133350" y="152400"/>
            <a:ext cx="2311090" cy="16547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84" r:id="rId1"/>
    <p:sldLayoutId id="2147483674" r:id="rId2"/>
    <p:sldLayoutId id="2147483676" r:id="rId3"/>
    <p:sldLayoutId id="2147483679" r:id="rId4"/>
    <p:sldLayoutId id="2147483685" r:id="rId5"/>
    <p:sldLayoutId id="2147483680" r:id="rId6"/>
    <p:sldLayoutId id="2147483681"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timing>
    <p:tnLst>
      <p:par>
        <p:cTn id="1" dur="indefinite" restart="never" nodeType="tmRoot"/>
      </p:par>
    </p:tnLst>
  </p:timing>
  <p:hf hdr="0" ftr="0" dt="0"/>
  <p:txStyles>
    <p:titleStyle>
      <a:lvl1pPr algn="l" rtl="0" eaLnBrk="0" fontAlgn="base" hangingPunct="0">
        <a:lnSpc>
          <a:spcPts val="2400"/>
        </a:lnSpc>
        <a:spcBef>
          <a:spcPct val="0"/>
        </a:spcBef>
        <a:spcAft>
          <a:spcPct val="0"/>
        </a:spcAft>
        <a:defRPr sz="2400" b="1" baseline="0">
          <a:solidFill>
            <a:srgbClr val="000000"/>
          </a:solidFill>
          <a:latin typeface="+mj-lt"/>
          <a:ea typeface="+mj-ea"/>
          <a:cs typeface="+mj-cs"/>
        </a:defRPr>
      </a:lvl1pPr>
      <a:lvl2pPr algn="l" rtl="0" eaLnBrk="0" fontAlgn="base" hangingPunct="0">
        <a:lnSpc>
          <a:spcPts val="2400"/>
        </a:lnSpc>
        <a:spcBef>
          <a:spcPct val="0"/>
        </a:spcBef>
        <a:spcAft>
          <a:spcPct val="0"/>
        </a:spcAft>
        <a:defRPr sz="2400" b="1">
          <a:solidFill>
            <a:srgbClr val="000000"/>
          </a:solidFill>
          <a:latin typeface="Arial" charset="0"/>
        </a:defRPr>
      </a:lvl2pPr>
      <a:lvl3pPr algn="l" rtl="0" eaLnBrk="0" fontAlgn="base" hangingPunct="0">
        <a:lnSpc>
          <a:spcPts val="2400"/>
        </a:lnSpc>
        <a:spcBef>
          <a:spcPct val="0"/>
        </a:spcBef>
        <a:spcAft>
          <a:spcPct val="0"/>
        </a:spcAft>
        <a:defRPr sz="2400" b="1">
          <a:solidFill>
            <a:srgbClr val="000000"/>
          </a:solidFill>
          <a:latin typeface="Arial" charset="0"/>
        </a:defRPr>
      </a:lvl3pPr>
      <a:lvl4pPr algn="l" rtl="0" eaLnBrk="0" fontAlgn="base" hangingPunct="0">
        <a:lnSpc>
          <a:spcPts val="2400"/>
        </a:lnSpc>
        <a:spcBef>
          <a:spcPct val="0"/>
        </a:spcBef>
        <a:spcAft>
          <a:spcPct val="0"/>
        </a:spcAft>
        <a:defRPr sz="2400" b="1">
          <a:solidFill>
            <a:srgbClr val="000000"/>
          </a:solidFill>
          <a:latin typeface="Arial" charset="0"/>
        </a:defRPr>
      </a:lvl4pPr>
      <a:lvl5pPr algn="l" rtl="0" eaLnBrk="0" fontAlgn="base" hangingPunct="0">
        <a:lnSpc>
          <a:spcPts val="2400"/>
        </a:lnSpc>
        <a:spcBef>
          <a:spcPct val="0"/>
        </a:spcBef>
        <a:spcAft>
          <a:spcPct val="0"/>
        </a:spcAft>
        <a:defRPr sz="2400" b="1">
          <a:solidFill>
            <a:srgbClr val="000000"/>
          </a:solidFill>
          <a:latin typeface="Arial" charset="0"/>
        </a:defRPr>
      </a:lvl5pPr>
      <a:lvl6pPr marL="457200" algn="l" rtl="0" fontAlgn="base">
        <a:lnSpc>
          <a:spcPts val="2400"/>
        </a:lnSpc>
        <a:spcBef>
          <a:spcPct val="0"/>
        </a:spcBef>
        <a:spcAft>
          <a:spcPct val="0"/>
        </a:spcAft>
        <a:defRPr sz="2400" b="1">
          <a:solidFill>
            <a:srgbClr val="000000"/>
          </a:solidFill>
          <a:latin typeface="Arial" charset="0"/>
        </a:defRPr>
      </a:lvl6pPr>
      <a:lvl7pPr marL="914400" algn="l" rtl="0" fontAlgn="base">
        <a:lnSpc>
          <a:spcPts val="2400"/>
        </a:lnSpc>
        <a:spcBef>
          <a:spcPct val="0"/>
        </a:spcBef>
        <a:spcAft>
          <a:spcPct val="0"/>
        </a:spcAft>
        <a:defRPr sz="2400" b="1">
          <a:solidFill>
            <a:srgbClr val="000000"/>
          </a:solidFill>
          <a:latin typeface="Arial" charset="0"/>
        </a:defRPr>
      </a:lvl7pPr>
      <a:lvl8pPr marL="1371600" algn="l" rtl="0" fontAlgn="base">
        <a:lnSpc>
          <a:spcPts val="2400"/>
        </a:lnSpc>
        <a:spcBef>
          <a:spcPct val="0"/>
        </a:spcBef>
        <a:spcAft>
          <a:spcPct val="0"/>
        </a:spcAft>
        <a:defRPr sz="2400" b="1">
          <a:solidFill>
            <a:srgbClr val="000000"/>
          </a:solidFill>
          <a:latin typeface="Arial" charset="0"/>
        </a:defRPr>
      </a:lvl8pPr>
      <a:lvl9pPr marL="1828800" algn="l" rtl="0" fontAlgn="base">
        <a:lnSpc>
          <a:spcPts val="2400"/>
        </a:lnSpc>
        <a:spcBef>
          <a:spcPct val="0"/>
        </a:spcBef>
        <a:spcAft>
          <a:spcPct val="0"/>
        </a:spcAft>
        <a:defRPr sz="2400" b="1">
          <a:solidFill>
            <a:srgbClr val="000000"/>
          </a:solidFill>
          <a:latin typeface="Arial" charset="0"/>
        </a:defRPr>
      </a:lvl9pPr>
    </p:titleStyle>
    <p:bodyStyle>
      <a:lvl1pPr marL="190500" indent="-190500" algn="l" rtl="0" eaLnBrk="0" fontAlgn="base" hangingPunct="0">
        <a:spcBef>
          <a:spcPct val="0"/>
        </a:spcBef>
        <a:spcAft>
          <a:spcPct val="37000"/>
        </a:spcAft>
        <a:buChar char="•"/>
        <a:tabLst>
          <a:tab pos="5715000" algn="l"/>
        </a:tabLst>
        <a:defRPr>
          <a:solidFill>
            <a:srgbClr val="000000"/>
          </a:solidFill>
          <a:latin typeface="+mn-lt"/>
          <a:ea typeface="+mn-ea"/>
          <a:cs typeface="+mn-cs"/>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mn-lt"/>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mn-lt"/>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mn-lt"/>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7E18F2-A75B-4836-B936-4E44D9535B76}" type="datetimeFigureOut">
              <a:rPr lang="en-US" smtClean="0"/>
              <a:t>5/10/2018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DABC79-298D-47EE-ADF8-742064065DD7}" type="slidenum">
              <a:rPr lang="en-US" smtClean="0"/>
              <a:t>‹#›</a:t>
            </a:fld>
            <a:endParaRPr lang="en-US"/>
          </a:p>
        </p:txBody>
      </p:sp>
    </p:spTree>
    <p:extLst>
      <p:ext uri="{BB962C8B-B14F-4D97-AF65-F5344CB8AC3E}">
        <p14:creationId xmlns:p14="http://schemas.microsoft.com/office/powerpoint/2010/main" val="167033839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drugsafe.com/" TargetMode="External"/><Relationship Id="rId7" Type="http://schemas.openxmlformats.org/officeDocument/2006/relationships/hyperlink" Target="mailto:chris.sarin@canada.ca"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hyperlink" Target="http://www.firstnationsth.ca/" TargetMode="External"/><Relationship Id="rId5" Type="http://schemas.openxmlformats.org/officeDocument/2006/relationships/hyperlink" Target="https://www.onehealth.ca/ab/Home.aspx" TargetMode="External"/><Relationship Id="rId4" Type="http://schemas.openxmlformats.org/officeDocument/2006/relationships/hyperlink" Target="https://www.alberta.ca/alberta-opioid-crisis-response.aspx"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Grp="1" noChangeArrowheads="1"/>
          </p:cNvSpPr>
          <p:nvPr>
            <p:ph type="subTitle" idx="4294967295"/>
          </p:nvPr>
        </p:nvSpPr>
        <p:spPr>
          <a:xfrm>
            <a:off x="1371600" y="2986177"/>
            <a:ext cx="3657600" cy="442823"/>
          </a:xfrm>
          <a:noFill/>
        </p:spPr>
        <p:txBody>
          <a:bodyPr anchor="t"/>
          <a:lstStyle/>
          <a:p>
            <a:pPr marL="0" indent="0" fontAlgn="auto">
              <a:spcAft>
                <a:spcPts val="0"/>
              </a:spcAft>
              <a:buNone/>
              <a:defRPr/>
            </a:pPr>
            <a:r>
              <a:rPr lang="en-US" sz="1600" dirty="0">
                <a:solidFill>
                  <a:schemeClr val="accent5">
                    <a:lumMod val="50000"/>
                  </a:schemeClr>
                </a:solidFill>
                <a:cs typeface="Arial"/>
              </a:rPr>
              <a:t>First Nations and Inuit Health Branch-Alberta </a:t>
            </a:r>
            <a:r>
              <a:rPr lang="en-US" sz="1600" dirty="0" smtClean="0">
                <a:solidFill>
                  <a:schemeClr val="accent5">
                    <a:lumMod val="50000"/>
                  </a:schemeClr>
                </a:solidFill>
                <a:cs typeface="Arial"/>
              </a:rPr>
              <a:t>Region, May </a:t>
            </a:r>
            <a:r>
              <a:rPr lang="en-US" sz="1600" dirty="0">
                <a:solidFill>
                  <a:schemeClr val="accent5">
                    <a:lumMod val="50000"/>
                  </a:schemeClr>
                </a:solidFill>
                <a:cs typeface="Arial"/>
              </a:rPr>
              <a:t>2018</a:t>
            </a:r>
          </a:p>
        </p:txBody>
      </p:sp>
      <p:sp>
        <p:nvSpPr>
          <p:cNvPr id="2" name="TextBox 1"/>
          <p:cNvSpPr txBox="1"/>
          <p:nvPr/>
        </p:nvSpPr>
        <p:spPr>
          <a:xfrm>
            <a:off x="295274" y="1219200"/>
            <a:ext cx="4886326" cy="1643527"/>
          </a:xfrm>
          <a:prstGeom prst="rect">
            <a:avLst/>
          </a:prstGeom>
          <a:noFill/>
        </p:spPr>
        <p:txBody>
          <a:bodyPr wrap="square" rtlCol="0">
            <a:spAutoFit/>
          </a:bodyPr>
          <a:lstStyle/>
          <a:p>
            <a:r>
              <a:rPr lang="en-CA" sz="2800" b="1" i="1" dirty="0"/>
              <a:t>Update on the Opioid Crisis in Alberta First </a:t>
            </a:r>
            <a:r>
              <a:rPr lang="en-CA" sz="2800" b="1" i="1" dirty="0" smtClean="0"/>
              <a:t>Nations - </a:t>
            </a:r>
            <a:r>
              <a:rPr lang="en-CA" sz="2800" dirty="0" smtClean="0"/>
              <a:t>Focus </a:t>
            </a:r>
            <a:r>
              <a:rPr lang="en-CA" sz="2800" dirty="0"/>
              <a:t>on Naloxone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3" y="533400"/>
            <a:ext cx="8582025" cy="632177"/>
          </a:xfrm>
        </p:spPr>
        <p:txBody>
          <a:bodyPr/>
          <a:lstStyle/>
          <a:p>
            <a:r>
              <a:rPr lang="en-CA" dirty="0" smtClean="0">
                <a:solidFill>
                  <a:srgbClr val="273298"/>
                </a:solidFill>
              </a:rPr>
              <a:t>Government of Canada Opioid Crisis Response</a:t>
            </a:r>
            <a:r>
              <a:rPr lang="en-CA" dirty="0"/>
              <a:t/>
            </a:r>
            <a:br>
              <a:rPr lang="en-CA" dirty="0"/>
            </a:br>
            <a:endParaRPr lang="en-CA" dirty="0"/>
          </a:p>
        </p:txBody>
      </p:sp>
      <p:sp>
        <p:nvSpPr>
          <p:cNvPr id="3" name="Content Placeholder 2"/>
          <p:cNvSpPr>
            <a:spLocks noGrp="1"/>
          </p:cNvSpPr>
          <p:nvPr>
            <p:ph idx="1"/>
          </p:nvPr>
        </p:nvSpPr>
        <p:spPr>
          <a:xfrm>
            <a:off x="-157162" y="685800"/>
            <a:ext cx="9023350" cy="4714752"/>
          </a:xfrm>
        </p:spPr>
        <p:txBody>
          <a:bodyPr/>
          <a:lstStyle/>
          <a:p>
            <a:pPr lvl="1">
              <a:buFont typeface="Wingdings" panose="05000000000000000000" pitchFamily="2" charset="2"/>
              <a:buChar char="Ø"/>
            </a:pPr>
            <a:endParaRPr lang="en-CA" sz="1600" dirty="0" smtClean="0">
              <a:solidFill>
                <a:prstClr val="black"/>
              </a:solidFill>
            </a:endParaRPr>
          </a:p>
          <a:p>
            <a:pPr lvl="1">
              <a:buFont typeface="Wingdings" panose="05000000000000000000" pitchFamily="2" charset="2"/>
              <a:buChar char="Ø"/>
            </a:pPr>
            <a:r>
              <a:rPr lang="en-CA" sz="1600" dirty="0" smtClean="0">
                <a:solidFill>
                  <a:prstClr val="black"/>
                </a:solidFill>
              </a:rPr>
              <a:t>On </a:t>
            </a:r>
            <a:r>
              <a:rPr lang="en-CA" sz="1600" dirty="0">
                <a:solidFill>
                  <a:prstClr val="black"/>
                </a:solidFill>
              </a:rPr>
              <a:t>February 17, 2017, the Government of Canada announced </a:t>
            </a:r>
            <a:r>
              <a:rPr lang="en-CA" sz="1600" dirty="0" smtClean="0">
                <a:solidFill>
                  <a:prstClr val="black"/>
                </a:solidFill>
              </a:rPr>
              <a:t>$</a:t>
            </a:r>
            <a:r>
              <a:rPr lang="en-CA" sz="1600" dirty="0">
                <a:solidFill>
                  <a:prstClr val="black"/>
                </a:solidFill>
              </a:rPr>
              <a:t>65M over five years to support the federal response to the opioid crisis and </a:t>
            </a:r>
            <a:r>
              <a:rPr lang="en-CA" sz="1600" dirty="0" smtClean="0">
                <a:solidFill>
                  <a:prstClr val="black"/>
                </a:solidFill>
              </a:rPr>
              <a:t>to implement </a:t>
            </a:r>
            <a:r>
              <a:rPr lang="en-CA" sz="1600" dirty="0">
                <a:solidFill>
                  <a:prstClr val="black"/>
                </a:solidFill>
              </a:rPr>
              <a:t>the government’s Opioid Action Plan. </a:t>
            </a:r>
          </a:p>
          <a:p>
            <a:pPr lvl="1">
              <a:buFont typeface="Wingdings" panose="05000000000000000000" pitchFamily="2" charset="2"/>
              <a:buChar char="Ø"/>
            </a:pPr>
            <a:r>
              <a:rPr lang="en-CA" sz="1600" dirty="0">
                <a:solidFill>
                  <a:prstClr val="black"/>
                </a:solidFill>
              </a:rPr>
              <a:t>On March 10, 2017, the Government of Canada announced an additional $6M in urgent support to the Province of Alberta to assist with their response to the growing effects of the opioid crisis in the Province. </a:t>
            </a:r>
            <a:endParaRPr lang="en-CA" sz="1600" dirty="0" smtClean="0">
              <a:solidFill>
                <a:prstClr val="black"/>
              </a:solidFill>
            </a:endParaRPr>
          </a:p>
          <a:p>
            <a:pPr lvl="1">
              <a:buFont typeface="Wingdings" panose="05000000000000000000" pitchFamily="2" charset="2"/>
              <a:buChar char="Ø"/>
            </a:pPr>
            <a:r>
              <a:rPr lang="en-CA" sz="1600" dirty="0" smtClean="0">
                <a:solidFill>
                  <a:prstClr val="black"/>
                </a:solidFill>
              </a:rPr>
              <a:t>A key component of the national response to the opioid crisis is the development of community-led</a:t>
            </a:r>
            <a:r>
              <a:rPr lang="en-CA" sz="1600" dirty="0">
                <a:solidFill>
                  <a:prstClr val="black"/>
                </a:solidFill>
              </a:rPr>
              <a:t>, culturally relevant, sustainable response based on the </a:t>
            </a:r>
            <a:r>
              <a:rPr lang="en-CA" sz="1600" dirty="0" smtClean="0">
                <a:solidFill>
                  <a:prstClr val="black"/>
                </a:solidFill>
              </a:rPr>
              <a:t>four pillars of:</a:t>
            </a:r>
            <a:endParaRPr lang="en-CA" sz="1600" dirty="0">
              <a:solidFill>
                <a:prstClr val="black"/>
              </a:solidFill>
            </a:endParaRPr>
          </a:p>
          <a:p>
            <a:pPr lvl="2">
              <a:spcBef>
                <a:spcPct val="30000"/>
              </a:spcBef>
              <a:buFont typeface="Wingdings" panose="05000000000000000000" pitchFamily="2" charset="2"/>
              <a:buChar char="Ø"/>
            </a:pPr>
            <a:r>
              <a:rPr lang="en-CA" sz="1600" dirty="0">
                <a:solidFill>
                  <a:schemeClr val="tx1"/>
                </a:solidFill>
                <a:latin typeface="Arial" panose="020B0604020202020204" pitchFamily="34" charset="0"/>
                <a:cs typeface="Arial" panose="020B0604020202020204" pitchFamily="34" charset="0"/>
              </a:rPr>
              <a:t>Prevention </a:t>
            </a:r>
          </a:p>
          <a:p>
            <a:pPr lvl="2">
              <a:spcBef>
                <a:spcPct val="30000"/>
              </a:spcBef>
              <a:buFont typeface="Wingdings" panose="05000000000000000000" pitchFamily="2" charset="2"/>
              <a:buChar char="Ø"/>
            </a:pPr>
            <a:r>
              <a:rPr lang="en-CA" sz="1600" dirty="0">
                <a:solidFill>
                  <a:schemeClr val="tx1"/>
                </a:solidFill>
                <a:latin typeface="Arial" panose="020B0604020202020204" pitchFamily="34" charset="0"/>
                <a:cs typeface="Arial" panose="020B0604020202020204" pitchFamily="34" charset="0"/>
              </a:rPr>
              <a:t>Treatment </a:t>
            </a:r>
          </a:p>
          <a:p>
            <a:pPr lvl="2">
              <a:spcBef>
                <a:spcPct val="30000"/>
              </a:spcBef>
              <a:buFont typeface="Wingdings" panose="05000000000000000000" pitchFamily="2" charset="2"/>
              <a:buChar char="Ø"/>
            </a:pPr>
            <a:r>
              <a:rPr lang="en-CA" sz="1600" dirty="0">
                <a:solidFill>
                  <a:schemeClr val="tx1"/>
                </a:solidFill>
                <a:latin typeface="Arial" panose="020B0604020202020204" pitchFamily="34" charset="0"/>
                <a:cs typeface="Arial" panose="020B0604020202020204" pitchFamily="34" charset="0"/>
              </a:rPr>
              <a:t>Harm Reduction</a:t>
            </a:r>
          </a:p>
          <a:p>
            <a:pPr lvl="2">
              <a:spcBef>
                <a:spcPct val="30000"/>
              </a:spcBef>
              <a:buFont typeface="Wingdings" panose="05000000000000000000" pitchFamily="2" charset="2"/>
              <a:buChar char="Ø"/>
            </a:pPr>
            <a:r>
              <a:rPr lang="en-CA" sz="1600" dirty="0" smtClean="0">
                <a:solidFill>
                  <a:schemeClr val="tx1"/>
                </a:solidFill>
                <a:latin typeface="Arial" panose="020B0604020202020204" pitchFamily="34" charset="0"/>
                <a:cs typeface="Arial" panose="020B0604020202020204" pitchFamily="34" charset="0"/>
              </a:rPr>
              <a:t>Enforcement</a:t>
            </a:r>
          </a:p>
          <a:p>
            <a:pPr lvl="2">
              <a:spcBef>
                <a:spcPct val="30000"/>
              </a:spcBef>
              <a:buFont typeface="Wingdings" panose="05000000000000000000" pitchFamily="2" charset="2"/>
              <a:buChar char="Ø"/>
            </a:pPr>
            <a:r>
              <a:rPr lang="en-CA" sz="1600" dirty="0" smtClean="0">
                <a:solidFill>
                  <a:schemeClr val="tx1"/>
                </a:solidFill>
                <a:latin typeface="Arial" panose="020B0604020202020204" pitchFamily="34" charset="0"/>
                <a:cs typeface="Arial" panose="020B0604020202020204" pitchFamily="34" charset="0"/>
              </a:rPr>
              <a:t>These pillars are all informed by an evidence-based approach</a:t>
            </a:r>
          </a:p>
          <a:p>
            <a:pPr lvl="1">
              <a:buFont typeface="Wingdings" panose="05000000000000000000" pitchFamily="2" charset="2"/>
              <a:buChar char="Ø"/>
            </a:pPr>
            <a:endParaRPr lang="en-CA" b="1" dirty="0" smtClean="0">
              <a:solidFill>
                <a:prstClr val="black"/>
              </a:solidFill>
            </a:endParaRPr>
          </a:p>
        </p:txBody>
      </p:sp>
      <p:sp>
        <p:nvSpPr>
          <p:cNvPr id="4" name="Slide Number Placeholder 3"/>
          <p:cNvSpPr>
            <a:spLocks noGrp="1"/>
          </p:cNvSpPr>
          <p:nvPr>
            <p:ph type="sldNum" sz="quarter" idx="4294967295"/>
          </p:nvPr>
        </p:nvSpPr>
        <p:spPr>
          <a:xfrm>
            <a:off x="8424863" y="6449951"/>
            <a:ext cx="568325" cy="365125"/>
          </a:xfrm>
          <a:prstGeom prst="rect">
            <a:avLst/>
          </a:prstGeom>
        </p:spPr>
        <p:txBody>
          <a:bodyPr/>
          <a:lstStyle/>
          <a:p>
            <a:pPr>
              <a:defRPr/>
            </a:pPr>
            <a:fld id="{2BD98846-855C-634D-B3B3-ADC5D086B0AC}" type="slidenum">
              <a:rPr lang="en-CA" smtClean="0"/>
              <a:pPr>
                <a:defRPr/>
              </a:pPr>
              <a:t>10</a:t>
            </a:fld>
            <a:endParaRPr lang="en-CA"/>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199" y="2967593"/>
            <a:ext cx="2660651" cy="3230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5329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7848600" cy="304800"/>
          </a:xfrm>
        </p:spPr>
        <p:txBody>
          <a:bodyPr/>
          <a:lstStyle/>
          <a:p>
            <a:r>
              <a:rPr lang="en-CA" dirty="0" smtClean="0">
                <a:solidFill>
                  <a:srgbClr val="273298"/>
                </a:solidFill>
              </a:rPr>
              <a:t>Provincial Response to the Opioid Crisis</a:t>
            </a:r>
            <a:r>
              <a:rPr lang="en-CA" dirty="0" smtClean="0"/>
              <a:t>	</a:t>
            </a:r>
            <a:endParaRPr lang="en-CA" dirty="0"/>
          </a:p>
        </p:txBody>
      </p:sp>
      <p:sp>
        <p:nvSpPr>
          <p:cNvPr id="3" name="Content Placeholder 2"/>
          <p:cNvSpPr>
            <a:spLocks noGrp="1"/>
          </p:cNvSpPr>
          <p:nvPr>
            <p:ph idx="1"/>
          </p:nvPr>
        </p:nvSpPr>
        <p:spPr>
          <a:xfrm>
            <a:off x="368300" y="1066800"/>
            <a:ext cx="7861300" cy="5008563"/>
          </a:xfrm>
        </p:spPr>
        <p:txBody>
          <a:bodyPr/>
          <a:lstStyle/>
          <a:p>
            <a:r>
              <a:rPr lang="en-CA" dirty="0" smtClean="0"/>
              <a:t>The provincial response is coordinated by the Minister’s Opioid Emergency Response Commission (MOERC)</a:t>
            </a:r>
          </a:p>
          <a:p>
            <a:pPr lvl="1"/>
            <a:r>
              <a:rPr lang="en-CA" dirty="0" smtClean="0"/>
              <a:t>$30 million in funding has been provided to support this</a:t>
            </a:r>
          </a:p>
          <a:p>
            <a:pPr lvl="1"/>
            <a:r>
              <a:rPr lang="en-CA" dirty="0" smtClean="0"/>
              <a:t>$5 million is targeted Indigenous funding</a:t>
            </a:r>
          </a:p>
          <a:p>
            <a:endParaRPr lang="en-CA" dirty="0"/>
          </a:p>
          <a:p>
            <a:r>
              <a:rPr lang="en-CA" dirty="0" smtClean="0"/>
              <a:t>Saving lives continues to be the priority. This is initially supported through overdose awareness and prevention</a:t>
            </a:r>
          </a:p>
          <a:p>
            <a:endParaRPr lang="en-CA" dirty="0" smtClean="0"/>
          </a:p>
          <a:p>
            <a:r>
              <a:rPr lang="en-CA" dirty="0" smtClean="0"/>
              <a:t>Improving access </a:t>
            </a:r>
            <a:r>
              <a:rPr lang="en-CA" dirty="0"/>
              <a:t>to </a:t>
            </a:r>
            <a:r>
              <a:rPr lang="en-CA" dirty="0" smtClean="0"/>
              <a:t>medical treatment of opioid dependency has also been a focus</a:t>
            </a:r>
          </a:p>
          <a:p>
            <a:endParaRPr lang="en-CA" dirty="0"/>
          </a:p>
          <a:p>
            <a:r>
              <a:rPr lang="en-CA" dirty="0" smtClean="0"/>
              <a:t>Harm reduction interventions have been increased in AHS and in non-profit organizations</a:t>
            </a:r>
            <a:endParaRPr lang="en-CA" dirty="0"/>
          </a:p>
          <a:p>
            <a:pPr marL="0" indent="0">
              <a:buNone/>
            </a:pPr>
            <a:endParaRPr lang="en-CA" dirty="0"/>
          </a:p>
        </p:txBody>
      </p:sp>
      <p:sp>
        <p:nvSpPr>
          <p:cNvPr id="4" name="Slide Number Placeholder 3"/>
          <p:cNvSpPr>
            <a:spLocks noGrp="1"/>
          </p:cNvSpPr>
          <p:nvPr>
            <p:ph type="sldNum" sz="quarter" idx="4294967295"/>
          </p:nvPr>
        </p:nvSpPr>
        <p:spPr>
          <a:xfrm>
            <a:off x="8424863" y="6449951"/>
            <a:ext cx="568325" cy="365125"/>
          </a:xfrm>
          <a:prstGeom prst="rect">
            <a:avLst/>
          </a:prstGeom>
        </p:spPr>
        <p:txBody>
          <a:bodyPr/>
          <a:lstStyle/>
          <a:p>
            <a:pPr>
              <a:defRPr/>
            </a:pPr>
            <a:fld id="{2BD98846-855C-634D-B3B3-ADC5D086B0AC}" type="slidenum">
              <a:rPr lang="en-CA" smtClean="0"/>
              <a:pPr>
                <a:defRPr/>
              </a:pPr>
              <a:t>11</a:t>
            </a:fld>
            <a:endParaRPr lang="en-CA"/>
          </a:p>
        </p:txBody>
      </p:sp>
    </p:spTree>
    <p:extLst>
      <p:ext uri="{BB962C8B-B14F-4D97-AF65-F5344CB8AC3E}">
        <p14:creationId xmlns:p14="http://schemas.microsoft.com/office/powerpoint/2010/main" val="13321409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7848600" cy="304800"/>
          </a:xfrm>
        </p:spPr>
        <p:txBody>
          <a:bodyPr/>
          <a:lstStyle/>
          <a:p>
            <a:r>
              <a:rPr lang="en-CA" dirty="0" smtClean="0">
                <a:solidFill>
                  <a:srgbClr val="273298"/>
                </a:solidFill>
              </a:rPr>
              <a:t>FNIHB Alberta Response</a:t>
            </a:r>
            <a:endParaRPr lang="en-CA" dirty="0"/>
          </a:p>
        </p:txBody>
      </p:sp>
      <p:sp>
        <p:nvSpPr>
          <p:cNvPr id="3" name="Content Placeholder 2"/>
          <p:cNvSpPr>
            <a:spLocks noGrp="1"/>
          </p:cNvSpPr>
          <p:nvPr>
            <p:ph idx="1"/>
          </p:nvPr>
        </p:nvSpPr>
        <p:spPr/>
        <p:txBody>
          <a:bodyPr/>
          <a:lstStyle/>
          <a:p>
            <a:r>
              <a:rPr lang="en-CA" dirty="0" smtClean="0"/>
              <a:t>Support for communities in crisis</a:t>
            </a:r>
          </a:p>
          <a:p>
            <a:pPr lvl="1"/>
            <a:r>
              <a:rPr lang="en-CA" dirty="0" smtClean="0"/>
              <a:t>E.g. recent upswing in overdoses Blood Tribe</a:t>
            </a:r>
          </a:p>
          <a:p>
            <a:pPr lvl="1"/>
            <a:endParaRPr lang="en-CA" dirty="0" smtClean="0"/>
          </a:p>
          <a:p>
            <a:r>
              <a:rPr lang="en-CA" dirty="0" smtClean="0"/>
              <a:t>Support Harm Reduction interventions</a:t>
            </a:r>
          </a:p>
          <a:p>
            <a:pPr lvl="1"/>
            <a:r>
              <a:rPr lang="en-CA" dirty="0" smtClean="0"/>
              <a:t>Community based </a:t>
            </a:r>
            <a:r>
              <a:rPr lang="en-CA" dirty="0" err="1" smtClean="0"/>
              <a:t>Suboxone</a:t>
            </a:r>
            <a:r>
              <a:rPr lang="en-CA" dirty="0" smtClean="0"/>
              <a:t> treatment</a:t>
            </a:r>
          </a:p>
          <a:p>
            <a:pPr lvl="1"/>
            <a:r>
              <a:rPr lang="en-CA" dirty="0" smtClean="0"/>
              <a:t>Take Home Naloxone distribution</a:t>
            </a:r>
          </a:p>
          <a:p>
            <a:pPr lvl="1"/>
            <a:endParaRPr lang="en-CA" dirty="0"/>
          </a:p>
          <a:p>
            <a:r>
              <a:rPr lang="en-CA" dirty="0" smtClean="0"/>
              <a:t>Support for interventions along the Mental Wellness Continuum</a:t>
            </a:r>
          </a:p>
          <a:p>
            <a:pPr marL="0" indent="0">
              <a:buNone/>
            </a:pPr>
            <a:endParaRPr lang="en-CA" dirty="0"/>
          </a:p>
          <a:p>
            <a:r>
              <a:rPr lang="en-CA" dirty="0" smtClean="0"/>
              <a:t>Contribute to province wide response through participation in MOERC, telehealth and naloxone distribution</a:t>
            </a:r>
          </a:p>
          <a:p>
            <a:endParaRPr lang="en-CA" dirty="0"/>
          </a:p>
          <a:p>
            <a:r>
              <a:rPr lang="en-CA" dirty="0" smtClean="0"/>
              <a:t>Non-Insured Health Benefit Program - multiple roles including Intranasal Naloxone funding and supporting transportation to treatment</a:t>
            </a:r>
            <a:endParaRPr lang="en-CA" dirty="0"/>
          </a:p>
        </p:txBody>
      </p:sp>
      <p:sp>
        <p:nvSpPr>
          <p:cNvPr id="4" name="Slide Number Placeholder 3"/>
          <p:cNvSpPr>
            <a:spLocks noGrp="1"/>
          </p:cNvSpPr>
          <p:nvPr>
            <p:ph type="sldNum" sz="quarter" idx="4294967295"/>
          </p:nvPr>
        </p:nvSpPr>
        <p:spPr>
          <a:xfrm>
            <a:off x="8424863" y="6449951"/>
            <a:ext cx="568325" cy="365125"/>
          </a:xfrm>
          <a:prstGeom prst="rect">
            <a:avLst/>
          </a:prstGeom>
        </p:spPr>
        <p:txBody>
          <a:bodyPr/>
          <a:lstStyle/>
          <a:p>
            <a:pPr>
              <a:defRPr/>
            </a:pPr>
            <a:fld id="{2BD98846-855C-634D-B3B3-ADC5D086B0AC}" type="slidenum">
              <a:rPr lang="en-CA" smtClean="0"/>
              <a:pPr>
                <a:defRPr/>
              </a:pPr>
              <a:t>12</a:t>
            </a:fld>
            <a:endParaRPr lang="en-CA"/>
          </a:p>
        </p:txBody>
      </p:sp>
    </p:spTree>
    <p:extLst>
      <p:ext uri="{BB962C8B-B14F-4D97-AF65-F5344CB8AC3E}">
        <p14:creationId xmlns:p14="http://schemas.microsoft.com/office/powerpoint/2010/main" val="2436480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714375"/>
            <a:ext cx="7848600" cy="304800"/>
          </a:xfrm>
        </p:spPr>
        <p:txBody>
          <a:bodyPr/>
          <a:lstStyle/>
          <a:p>
            <a:r>
              <a:rPr lang="en-CA" dirty="0" smtClean="0">
                <a:solidFill>
                  <a:srgbClr val="273298"/>
                </a:solidFill>
              </a:rPr>
              <a:t>AHS Community Based Naloxone Program </a:t>
            </a:r>
            <a:endParaRPr lang="en-CA" dirty="0"/>
          </a:p>
        </p:txBody>
      </p:sp>
      <p:sp>
        <p:nvSpPr>
          <p:cNvPr id="3" name="Content Placeholder 2"/>
          <p:cNvSpPr>
            <a:spLocks noGrp="1"/>
          </p:cNvSpPr>
          <p:nvPr>
            <p:ph idx="1"/>
          </p:nvPr>
        </p:nvSpPr>
        <p:spPr/>
        <p:txBody>
          <a:bodyPr/>
          <a:lstStyle/>
          <a:p>
            <a:r>
              <a:rPr lang="en-CA" dirty="0" smtClean="0"/>
              <a:t>Amy </a:t>
            </a:r>
            <a:r>
              <a:rPr lang="en-CA" dirty="0" err="1" smtClean="0"/>
              <a:t>Woroniuk</a:t>
            </a:r>
            <a:r>
              <a:rPr lang="en-CA" dirty="0" smtClean="0"/>
              <a:t>, Harm Reduction Director, AHS</a:t>
            </a:r>
          </a:p>
          <a:p>
            <a:r>
              <a:rPr lang="en-CA" dirty="0" smtClean="0"/>
              <a:t> see separate presentation</a:t>
            </a:r>
            <a:endParaRPr lang="en-CA" dirty="0"/>
          </a:p>
        </p:txBody>
      </p:sp>
      <p:sp>
        <p:nvSpPr>
          <p:cNvPr id="4" name="Slide Number Placeholder 3"/>
          <p:cNvSpPr>
            <a:spLocks noGrp="1"/>
          </p:cNvSpPr>
          <p:nvPr>
            <p:ph type="sldNum" sz="quarter" idx="4294967295"/>
          </p:nvPr>
        </p:nvSpPr>
        <p:spPr>
          <a:xfrm>
            <a:off x="8424863" y="6449951"/>
            <a:ext cx="568325" cy="365125"/>
          </a:xfrm>
          <a:prstGeom prst="rect">
            <a:avLst/>
          </a:prstGeom>
        </p:spPr>
        <p:txBody>
          <a:bodyPr/>
          <a:lstStyle/>
          <a:p>
            <a:pPr>
              <a:defRPr/>
            </a:pPr>
            <a:fld id="{2BD98846-855C-634D-B3B3-ADC5D086B0AC}" type="slidenum">
              <a:rPr lang="en-CA" smtClean="0"/>
              <a:pPr>
                <a:defRPr/>
              </a:pPr>
              <a:t>13</a:t>
            </a:fld>
            <a:endParaRPr lang="en-CA"/>
          </a:p>
        </p:txBody>
      </p:sp>
    </p:spTree>
    <p:extLst>
      <p:ext uri="{BB962C8B-B14F-4D97-AF65-F5344CB8AC3E}">
        <p14:creationId xmlns:p14="http://schemas.microsoft.com/office/powerpoint/2010/main" val="4959331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12787"/>
            <a:ext cx="7848600" cy="304800"/>
          </a:xfrm>
        </p:spPr>
        <p:txBody>
          <a:bodyPr/>
          <a:lstStyle/>
          <a:p>
            <a:r>
              <a:rPr lang="en-CA" dirty="0" smtClean="0">
                <a:solidFill>
                  <a:srgbClr val="273298"/>
                </a:solidFill>
              </a:rPr>
              <a:t>Intranasal Naloxone</a:t>
            </a:r>
            <a:endParaRPr lang="en-CA" dirty="0"/>
          </a:p>
        </p:txBody>
      </p:sp>
      <p:sp>
        <p:nvSpPr>
          <p:cNvPr id="3" name="Content Placeholder 2"/>
          <p:cNvSpPr>
            <a:spLocks noGrp="1"/>
          </p:cNvSpPr>
          <p:nvPr>
            <p:ph idx="1"/>
          </p:nvPr>
        </p:nvSpPr>
        <p:spPr/>
        <p:txBody>
          <a:bodyPr/>
          <a:lstStyle/>
          <a:p>
            <a:endParaRPr lang="en-CA" dirty="0"/>
          </a:p>
        </p:txBody>
      </p:sp>
      <p:sp>
        <p:nvSpPr>
          <p:cNvPr id="4" name="Slide Number Placeholder 3"/>
          <p:cNvSpPr>
            <a:spLocks noGrp="1"/>
          </p:cNvSpPr>
          <p:nvPr>
            <p:ph type="sldNum" sz="quarter" idx="4294967295"/>
          </p:nvPr>
        </p:nvSpPr>
        <p:spPr>
          <a:xfrm>
            <a:off x="8424863" y="6449951"/>
            <a:ext cx="568325" cy="365125"/>
          </a:xfrm>
          <a:prstGeom prst="rect">
            <a:avLst/>
          </a:prstGeom>
        </p:spPr>
        <p:txBody>
          <a:bodyPr/>
          <a:lstStyle/>
          <a:p>
            <a:pPr>
              <a:defRPr/>
            </a:pPr>
            <a:fld id="{2BD98846-855C-634D-B3B3-ADC5D086B0AC}" type="slidenum">
              <a:rPr lang="en-CA" smtClean="0"/>
              <a:pPr>
                <a:defRPr/>
              </a:pPr>
              <a:t>14</a:t>
            </a:fld>
            <a:endParaRPr lang="en-CA"/>
          </a:p>
        </p:txBody>
      </p:sp>
      <p:pic>
        <p:nvPicPr>
          <p:cNvPr id="5" name="Administering Naloxone Spr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17587"/>
            <a:ext cx="9144000" cy="5143500"/>
          </a:xfrm>
          <a:prstGeom prst="rect">
            <a:avLst/>
          </a:prstGeom>
        </p:spPr>
      </p:pic>
    </p:spTree>
    <p:extLst>
      <p:ext uri="{BB962C8B-B14F-4D97-AF65-F5344CB8AC3E}">
        <p14:creationId xmlns:p14="http://schemas.microsoft.com/office/powerpoint/2010/main" val="2933767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606" mute="1">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rgbClr val="273298"/>
                </a:solidFill>
              </a:rPr>
              <a:t>Naloxone Mechanism of Action</a:t>
            </a:r>
            <a:endParaRPr lang="en-CA" dirty="0"/>
          </a:p>
        </p:txBody>
      </p:sp>
      <p:sp>
        <p:nvSpPr>
          <p:cNvPr id="3" name="Content Placeholder 2"/>
          <p:cNvSpPr>
            <a:spLocks noGrp="1"/>
          </p:cNvSpPr>
          <p:nvPr>
            <p:ph idx="1"/>
          </p:nvPr>
        </p:nvSpPr>
        <p:spPr/>
        <p:txBody>
          <a:bodyPr/>
          <a:lstStyle/>
          <a:p>
            <a:endParaRPr lang="en-CA" dirty="0" smtClean="0"/>
          </a:p>
          <a:p>
            <a:endParaRPr lang="en-CA" dirty="0"/>
          </a:p>
          <a:p>
            <a:endParaRPr lang="en-CA" dirty="0" smtClean="0"/>
          </a:p>
          <a:p>
            <a:endParaRPr lang="en-CA" dirty="0"/>
          </a:p>
          <a:p>
            <a:endParaRPr lang="en-CA" dirty="0" smtClean="0"/>
          </a:p>
          <a:p>
            <a:endParaRPr lang="en-CA" dirty="0"/>
          </a:p>
          <a:p>
            <a:endParaRPr lang="en-CA" dirty="0" smtClean="0"/>
          </a:p>
          <a:p>
            <a:endParaRPr lang="en-CA" dirty="0"/>
          </a:p>
          <a:p>
            <a:endParaRPr lang="en-CA" dirty="0" smtClean="0"/>
          </a:p>
          <a:p>
            <a:endParaRPr lang="en-CA" dirty="0"/>
          </a:p>
          <a:p>
            <a:endParaRPr lang="en-CA" dirty="0" smtClean="0"/>
          </a:p>
          <a:p>
            <a:endParaRPr lang="en-CA" dirty="0"/>
          </a:p>
          <a:p>
            <a:endParaRPr lang="en-CA" dirty="0" smtClean="0"/>
          </a:p>
        </p:txBody>
      </p:sp>
      <p:sp>
        <p:nvSpPr>
          <p:cNvPr id="4" name="Slide Number Placeholder 3"/>
          <p:cNvSpPr>
            <a:spLocks noGrp="1"/>
          </p:cNvSpPr>
          <p:nvPr>
            <p:ph type="sldNum" sz="quarter" idx="4294967295"/>
          </p:nvPr>
        </p:nvSpPr>
        <p:spPr>
          <a:xfrm>
            <a:off x="8424863" y="6449951"/>
            <a:ext cx="568325" cy="365125"/>
          </a:xfrm>
          <a:prstGeom prst="rect">
            <a:avLst/>
          </a:prstGeom>
        </p:spPr>
        <p:txBody>
          <a:bodyPr/>
          <a:lstStyle/>
          <a:p>
            <a:pPr>
              <a:defRPr/>
            </a:pPr>
            <a:fld id="{2BD98846-855C-634D-B3B3-ADC5D086B0AC}" type="slidenum">
              <a:rPr lang="en-CA" smtClean="0"/>
              <a:pPr>
                <a:defRPr/>
              </a:pPr>
              <a:t>15</a:t>
            </a:fld>
            <a:endParaRPr lang="en-CA"/>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763" y="1550132"/>
            <a:ext cx="5068252" cy="4283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pic>
      <p:sp>
        <p:nvSpPr>
          <p:cNvPr id="6" name="Rectangle 5"/>
          <p:cNvSpPr/>
          <p:nvPr/>
        </p:nvSpPr>
        <p:spPr>
          <a:xfrm>
            <a:off x="0" y="5881733"/>
            <a:ext cx="7620000" cy="286232"/>
          </a:xfrm>
          <a:prstGeom prst="rect">
            <a:avLst/>
          </a:prstGeom>
        </p:spPr>
        <p:txBody>
          <a:bodyPr wrap="square">
            <a:spAutoFit/>
          </a:bodyPr>
          <a:lstStyle/>
          <a:p>
            <a:r>
              <a:rPr lang="en-CA" sz="1400" dirty="0"/>
              <a:t>http://anesthesiology.pubs.asahq.org/article.aspx?articleid=1917779</a:t>
            </a:r>
          </a:p>
        </p:txBody>
      </p:sp>
    </p:spTree>
    <p:extLst>
      <p:ext uri="{BB962C8B-B14F-4D97-AF65-F5344CB8AC3E}">
        <p14:creationId xmlns:p14="http://schemas.microsoft.com/office/powerpoint/2010/main" val="5430549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6099" y="1585913"/>
            <a:ext cx="5040000" cy="4344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CA" dirty="0" smtClean="0">
                <a:solidFill>
                  <a:srgbClr val="273298"/>
                </a:solidFill>
              </a:rPr>
              <a:t>Naloxone Mechanism of Action</a:t>
            </a:r>
            <a:endParaRPr lang="en-CA" dirty="0"/>
          </a:p>
        </p:txBody>
      </p:sp>
      <p:sp>
        <p:nvSpPr>
          <p:cNvPr id="4" name="Slide Number Placeholder 3"/>
          <p:cNvSpPr>
            <a:spLocks noGrp="1"/>
          </p:cNvSpPr>
          <p:nvPr>
            <p:ph type="sldNum" sz="quarter" idx="4294967295"/>
          </p:nvPr>
        </p:nvSpPr>
        <p:spPr>
          <a:xfrm>
            <a:off x="8424863" y="6449951"/>
            <a:ext cx="568325" cy="365125"/>
          </a:xfrm>
          <a:prstGeom prst="rect">
            <a:avLst/>
          </a:prstGeom>
        </p:spPr>
        <p:txBody>
          <a:bodyPr/>
          <a:lstStyle/>
          <a:p>
            <a:pPr>
              <a:defRPr/>
            </a:pPr>
            <a:fld id="{2BD98846-855C-634D-B3B3-ADC5D086B0AC}" type="slidenum">
              <a:rPr lang="en-CA" smtClean="0"/>
              <a:pPr>
                <a:defRPr/>
              </a:pPr>
              <a:t>16</a:t>
            </a:fld>
            <a:endParaRPr lang="en-CA"/>
          </a:p>
        </p:txBody>
      </p:sp>
      <p:sp>
        <p:nvSpPr>
          <p:cNvPr id="6" name="Rectangle 5"/>
          <p:cNvSpPr/>
          <p:nvPr/>
        </p:nvSpPr>
        <p:spPr>
          <a:xfrm>
            <a:off x="0" y="5931336"/>
            <a:ext cx="7086600" cy="286232"/>
          </a:xfrm>
          <a:prstGeom prst="rect">
            <a:avLst/>
          </a:prstGeom>
        </p:spPr>
        <p:txBody>
          <a:bodyPr wrap="square">
            <a:spAutoFit/>
          </a:bodyPr>
          <a:lstStyle/>
          <a:p>
            <a:r>
              <a:rPr lang="en-CA" sz="1400" dirty="0"/>
              <a:t>http://anesthesiology.pubs.asahq.org/article.aspx?articleid=1917779</a:t>
            </a:r>
          </a:p>
        </p:txBody>
      </p:sp>
      <p:sp>
        <p:nvSpPr>
          <p:cNvPr id="7" name="Multiply 6"/>
          <p:cNvSpPr/>
          <p:nvPr/>
        </p:nvSpPr>
        <p:spPr>
          <a:xfrm>
            <a:off x="3763107" y="4800600"/>
            <a:ext cx="1781908" cy="550984"/>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653646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7848600" cy="304800"/>
          </a:xfrm>
        </p:spPr>
        <p:txBody>
          <a:bodyPr/>
          <a:lstStyle/>
          <a:p>
            <a:r>
              <a:rPr lang="en-CA" dirty="0" smtClean="0">
                <a:solidFill>
                  <a:srgbClr val="273298"/>
                </a:solidFill>
              </a:rPr>
              <a:t>Naloxone Intranasal Spray </a:t>
            </a:r>
            <a:endParaRPr lang="en-US" dirty="0">
              <a:solidFill>
                <a:schemeClr val="tx1"/>
              </a:solidFill>
              <a:cs typeface="Aparajita" panose="020B0604020202020204" pitchFamily="34" charset="0"/>
            </a:endParaRPr>
          </a:p>
        </p:txBody>
      </p:sp>
      <p:sp>
        <p:nvSpPr>
          <p:cNvPr id="3" name="Content Placeholder 2"/>
          <p:cNvSpPr>
            <a:spLocks noGrp="1"/>
          </p:cNvSpPr>
          <p:nvPr>
            <p:ph idx="1"/>
          </p:nvPr>
        </p:nvSpPr>
        <p:spPr>
          <a:xfrm>
            <a:off x="284163" y="1139824"/>
            <a:ext cx="8582025" cy="5718175"/>
          </a:xfrm>
        </p:spPr>
        <p:txBody>
          <a:bodyPr/>
          <a:lstStyle/>
          <a:p>
            <a:r>
              <a:rPr lang="en-US" dirty="0"/>
              <a:t>Effective March 27, </a:t>
            </a:r>
            <a:r>
              <a:rPr lang="en-US" dirty="0" err="1"/>
              <a:t>Narcan</a:t>
            </a:r>
            <a:r>
              <a:rPr lang="en-US" dirty="0"/>
              <a:t> </a:t>
            </a:r>
            <a:r>
              <a:rPr lang="en-US" dirty="0" smtClean="0"/>
              <a:t>nasal spray is </a:t>
            </a:r>
            <a:r>
              <a:rPr lang="en-US" dirty="0"/>
              <a:t>an open benefit for clients of the NIHB Program. </a:t>
            </a:r>
            <a:endParaRPr lang="en-CA" dirty="0"/>
          </a:p>
          <a:p>
            <a:r>
              <a:rPr lang="en-US" dirty="0" err="1" smtClean="0"/>
              <a:t>Narcan</a:t>
            </a:r>
            <a:r>
              <a:rPr lang="en-US" dirty="0" smtClean="0"/>
              <a:t> nasal spray </a:t>
            </a:r>
            <a:r>
              <a:rPr lang="en-US" dirty="0"/>
              <a:t>has been added to NIHB’s Pharmacist-Initiated Treatment Policy </a:t>
            </a:r>
            <a:endParaRPr lang="en-US" dirty="0" smtClean="0"/>
          </a:p>
          <a:p>
            <a:r>
              <a:rPr lang="en-US" dirty="0" smtClean="0"/>
              <a:t>It </a:t>
            </a:r>
            <a:r>
              <a:rPr lang="en-US" dirty="0"/>
              <a:t>may be requested for client’s personal use, or to protect an at-risk person. </a:t>
            </a:r>
            <a:endParaRPr lang="en-CA" dirty="0"/>
          </a:p>
          <a:p>
            <a:r>
              <a:rPr lang="en-US" dirty="0"/>
              <a:t>Where pharmacies are providing ancillary supplies to support safe nasal naloxone administration and overdose management, providers can bill the cost of the naloxone and ancillary supplies as a naloxone nasal spray kit </a:t>
            </a:r>
            <a:r>
              <a:rPr lang="en-US" dirty="0" smtClean="0"/>
              <a:t>Accepted </a:t>
            </a:r>
            <a:r>
              <a:rPr lang="en-US" dirty="0"/>
              <a:t>contents for reimbursement in a naloxone nasal spray kit include: </a:t>
            </a:r>
            <a:endParaRPr lang="en-CA" dirty="0"/>
          </a:p>
          <a:p>
            <a:pPr lvl="1"/>
            <a:r>
              <a:rPr lang="en-US" dirty="0"/>
              <a:t>2 x 4 mg naloxone nasal spray devices </a:t>
            </a:r>
            <a:endParaRPr lang="en-CA" dirty="0"/>
          </a:p>
          <a:p>
            <a:pPr lvl="1"/>
            <a:r>
              <a:rPr lang="en-US" dirty="0"/>
              <a:t>1 rescue breathing mask </a:t>
            </a:r>
            <a:endParaRPr lang="en-CA" dirty="0"/>
          </a:p>
          <a:p>
            <a:pPr lvl="1"/>
            <a:r>
              <a:rPr lang="en-US" dirty="0"/>
              <a:t>1 pair of gloves </a:t>
            </a:r>
            <a:endParaRPr lang="en-CA" dirty="0"/>
          </a:p>
          <a:p>
            <a:pPr lvl="1"/>
            <a:r>
              <a:rPr lang="en-US" dirty="0"/>
              <a:t>Carrying case</a:t>
            </a:r>
            <a:endParaRPr lang="en-CA" dirty="0"/>
          </a:p>
          <a:p>
            <a:endParaRPr lang="en-CA" dirty="0"/>
          </a:p>
          <a:p>
            <a:endParaRPr lang="en-CA" dirty="0"/>
          </a:p>
        </p:txBody>
      </p:sp>
      <p:sp>
        <p:nvSpPr>
          <p:cNvPr id="4" name="Slide Number Placeholder 3"/>
          <p:cNvSpPr>
            <a:spLocks noGrp="1"/>
          </p:cNvSpPr>
          <p:nvPr>
            <p:ph type="sldNum" sz="quarter" idx="4294967295"/>
          </p:nvPr>
        </p:nvSpPr>
        <p:spPr>
          <a:xfrm>
            <a:off x="8424863" y="6449951"/>
            <a:ext cx="568325" cy="365125"/>
          </a:xfrm>
          <a:prstGeom prst="rect">
            <a:avLst/>
          </a:prstGeom>
        </p:spPr>
        <p:txBody>
          <a:bodyPr/>
          <a:lstStyle/>
          <a:p>
            <a:pPr>
              <a:defRPr/>
            </a:pPr>
            <a:fld id="{2BD98846-855C-634D-B3B3-ADC5D086B0AC}" type="slidenum">
              <a:rPr lang="en-CA" smtClean="0"/>
              <a:pPr>
                <a:defRPr/>
              </a:pPr>
              <a:t>17</a:t>
            </a:fld>
            <a:endParaRPr lang="en-CA"/>
          </a:p>
        </p:txBody>
      </p:sp>
    </p:spTree>
    <p:extLst>
      <p:ext uri="{BB962C8B-B14F-4D97-AF65-F5344CB8AC3E}">
        <p14:creationId xmlns:p14="http://schemas.microsoft.com/office/powerpoint/2010/main" val="40751527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273298"/>
                </a:solidFill>
              </a:rPr>
              <a:t>Indigenous Opioid Response Grants </a:t>
            </a:r>
            <a:endParaRPr lang="en-US" dirty="0">
              <a:solidFill>
                <a:schemeClr val="tx1"/>
              </a:solidFill>
              <a:cs typeface="Aparajita" panose="020B0604020202020204" pitchFamily="34" charset="0"/>
            </a:endParaRPr>
          </a:p>
        </p:txBody>
      </p:sp>
      <p:sp>
        <p:nvSpPr>
          <p:cNvPr id="3" name="Content Placeholder 2"/>
          <p:cNvSpPr>
            <a:spLocks noGrp="1"/>
          </p:cNvSpPr>
          <p:nvPr>
            <p:ph idx="1"/>
          </p:nvPr>
        </p:nvSpPr>
        <p:spPr/>
        <p:txBody>
          <a:bodyPr/>
          <a:lstStyle/>
          <a:p>
            <a:r>
              <a:rPr lang="en-US" dirty="0"/>
              <a:t>Lara </a:t>
            </a:r>
            <a:r>
              <a:rPr lang="en-US" dirty="0" smtClean="0"/>
              <a:t>McClelland, Executive </a:t>
            </a:r>
            <a:r>
              <a:rPr lang="en-US" dirty="0"/>
              <a:t>Director, Strategic Policy and Indigenous Health </a:t>
            </a:r>
            <a:r>
              <a:rPr lang="en-US" dirty="0" smtClean="0"/>
              <a:t>Branch</a:t>
            </a:r>
            <a:r>
              <a:rPr lang="en-CA" dirty="0" smtClean="0"/>
              <a:t>, </a:t>
            </a:r>
            <a:r>
              <a:rPr lang="en-US" dirty="0" smtClean="0"/>
              <a:t>Alberta </a:t>
            </a:r>
            <a:r>
              <a:rPr lang="en-US" dirty="0"/>
              <a:t>Health </a:t>
            </a:r>
            <a:endParaRPr lang="en-US" dirty="0" smtClean="0"/>
          </a:p>
          <a:p>
            <a:endParaRPr lang="en-US" dirty="0"/>
          </a:p>
          <a:p>
            <a:r>
              <a:rPr lang="en-CA" dirty="0"/>
              <a:t>Trish </a:t>
            </a:r>
            <a:r>
              <a:rPr lang="en-CA" dirty="0" smtClean="0"/>
              <a:t>Merrithew-Mercredi, Executive </a:t>
            </a:r>
            <a:r>
              <a:rPr lang="en-CA" dirty="0"/>
              <a:t>Director, First Nations Relations          </a:t>
            </a:r>
            <a:endParaRPr lang="en-CA" dirty="0" smtClean="0"/>
          </a:p>
          <a:p>
            <a:endParaRPr lang="en-CA" dirty="0"/>
          </a:p>
          <a:p>
            <a:r>
              <a:rPr lang="en-CA" dirty="0" smtClean="0"/>
              <a:t>On behalf of Indigenous Advisory Committee, MOERC</a:t>
            </a:r>
            <a:r>
              <a:rPr lang="en-CA" dirty="0"/>
              <a:t>                  </a:t>
            </a:r>
          </a:p>
        </p:txBody>
      </p:sp>
      <p:sp>
        <p:nvSpPr>
          <p:cNvPr id="4" name="Slide Number Placeholder 3"/>
          <p:cNvSpPr>
            <a:spLocks noGrp="1"/>
          </p:cNvSpPr>
          <p:nvPr>
            <p:ph type="sldNum" sz="quarter" idx="4"/>
          </p:nvPr>
        </p:nvSpPr>
        <p:spPr/>
        <p:txBody>
          <a:bodyPr/>
          <a:lstStyle/>
          <a:p>
            <a:pPr>
              <a:defRPr/>
            </a:pPr>
            <a:fld id="{E00B6E52-F07A-44C8-B7AE-D6EEC3D50429}" type="slidenum">
              <a:rPr lang="en-CA" smtClean="0"/>
              <a:pPr>
                <a:defRPr/>
              </a:pPr>
              <a:t>18</a:t>
            </a:fld>
            <a:endParaRPr lang="en-CA" dirty="0"/>
          </a:p>
        </p:txBody>
      </p:sp>
    </p:spTree>
    <p:extLst>
      <p:ext uri="{BB962C8B-B14F-4D97-AF65-F5344CB8AC3E}">
        <p14:creationId xmlns:p14="http://schemas.microsoft.com/office/powerpoint/2010/main" val="22896100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273298"/>
                </a:solidFill>
              </a:rPr>
              <a:t>Indigenous Opioid Response Grants </a:t>
            </a:r>
            <a:endParaRPr lang="en-US" dirty="0"/>
          </a:p>
        </p:txBody>
      </p:sp>
      <p:sp>
        <p:nvSpPr>
          <p:cNvPr id="3" name="Content Placeholder 2"/>
          <p:cNvSpPr>
            <a:spLocks noGrp="1"/>
          </p:cNvSpPr>
          <p:nvPr>
            <p:ph idx="1"/>
          </p:nvPr>
        </p:nvSpPr>
        <p:spPr/>
        <p:txBody>
          <a:bodyPr/>
          <a:lstStyle/>
          <a:p>
            <a:r>
              <a:rPr lang="en-CA" sz="1600" dirty="0"/>
              <a:t>In Fall 2017, Associate Minister of Health Brandy Payne accepted a recommendation from the Minister’s Opioid Emergency Response Commission to provide $3 million – later increased to $5 million – to Indigenous communities to address the opioid crisis in their communities. </a:t>
            </a:r>
          </a:p>
          <a:p>
            <a:r>
              <a:rPr lang="en-US" sz="1600" dirty="0"/>
              <a:t>The Indigenous Opioid Advisory Sub-Committee (IOAC), established by Indigenous Relations,  provided guidance on the allocation of grant funding </a:t>
            </a:r>
            <a:r>
              <a:rPr lang="en-CA" sz="1600" dirty="0"/>
              <a:t>to support Indigenous peoples in Alberta respond to the opioid crisis. </a:t>
            </a:r>
            <a:r>
              <a:rPr lang="en-US" sz="1600" dirty="0"/>
              <a:t> </a:t>
            </a:r>
            <a:r>
              <a:rPr lang="en-CA" sz="1600" dirty="0"/>
              <a:t>The Committee convened  on </a:t>
            </a:r>
            <a:r>
              <a:rPr lang="en-US" sz="1600" dirty="0"/>
              <a:t>October 25, November 1, January 15, and </a:t>
            </a:r>
            <a:r>
              <a:rPr lang="en-CA" sz="1600" dirty="0"/>
              <a:t>February 6.</a:t>
            </a:r>
          </a:p>
          <a:p>
            <a:r>
              <a:rPr lang="en-CA" sz="1600" dirty="0"/>
              <a:t>Alberta Health and the Government of Alberta have committed to the principles of the United Nations Declaration on the Rights of Indigenous Peoples and the Truth and Reconciliation Commission Calls to Action, and have embarked on new ways of working with First Nation and Metis communities, focusing on relationships</a:t>
            </a:r>
            <a:r>
              <a:rPr lang="en-CA" dirty="0"/>
              <a:t>.</a:t>
            </a:r>
          </a:p>
          <a:p>
            <a:endParaRPr lang="en-US" dirty="0"/>
          </a:p>
        </p:txBody>
      </p:sp>
      <p:sp>
        <p:nvSpPr>
          <p:cNvPr id="4" name="Slide Number Placeholder 3"/>
          <p:cNvSpPr>
            <a:spLocks noGrp="1"/>
          </p:cNvSpPr>
          <p:nvPr>
            <p:ph type="sldNum" sz="quarter" idx="4"/>
          </p:nvPr>
        </p:nvSpPr>
        <p:spPr/>
        <p:txBody>
          <a:bodyPr/>
          <a:lstStyle/>
          <a:p>
            <a:pPr>
              <a:defRPr/>
            </a:pPr>
            <a:fld id="{E00B6E52-F07A-44C8-B7AE-D6EEC3D50429}" type="slidenum">
              <a:rPr lang="en-CA" smtClean="0"/>
              <a:pPr>
                <a:defRPr/>
              </a:pPr>
              <a:t>19</a:t>
            </a:fld>
            <a:endParaRPr lang="en-CA" dirty="0"/>
          </a:p>
        </p:txBody>
      </p:sp>
    </p:spTree>
    <p:extLst>
      <p:ext uri="{BB962C8B-B14F-4D97-AF65-F5344CB8AC3E}">
        <p14:creationId xmlns:p14="http://schemas.microsoft.com/office/powerpoint/2010/main" val="30587583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AutoNum type="arabicPeriod"/>
            </a:pPr>
            <a:r>
              <a:rPr lang="en-CA" dirty="0" smtClean="0"/>
              <a:t>Increase </a:t>
            </a:r>
            <a:r>
              <a:rPr lang="en-CA" dirty="0"/>
              <a:t>understanding of the impact of the opioid crisis on reserve in </a:t>
            </a:r>
            <a:r>
              <a:rPr lang="en-CA" dirty="0" smtClean="0"/>
              <a:t>Alberta</a:t>
            </a:r>
          </a:p>
          <a:p>
            <a:pPr marL="457200" indent="-457200">
              <a:buAutoNum type="arabicPeriod"/>
            </a:pPr>
            <a:endParaRPr lang="en-CA" dirty="0" smtClean="0"/>
          </a:p>
          <a:p>
            <a:pPr marL="457200" indent="-457200">
              <a:buAutoNum type="arabicPeriod"/>
            </a:pPr>
            <a:r>
              <a:rPr lang="en-CA" dirty="0" smtClean="0"/>
              <a:t>Review </a:t>
            </a:r>
            <a:r>
              <a:rPr lang="en-CA" dirty="0"/>
              <a:t>how opioid overdose prevention is being supported through Alberta Health Services Community Based Naloxone </a:t>
            </a:r>
            <a:r>
              <a:rPr lang="en-CA" dirty="0" smtClean="0"/>
              <a:t>Program</a:t>
            </a:r>
          </a:p>
          <a:p>
            <a:pPr marL="457200" indent="-457200">
              <a:buAutoNum type="arabicPeriod"/>
            </a:pPr>
            <a:endParaRPr lang="en-CA" dirty="0" smtClean="0"/>
          </a:p>
          <a:p>
            <a:pPr marL="457200" indent="-457200">
              <a:buAutoNum type="arabicPeriod"/>
            </a:pPr>
            <a:r>
              <a:rPr lang="en-CA" dirty="0" smtClean="0"/>
              <a:t>Discuss </a:t>
            </a:r>
            <a:r>
              <a:rPr lang="en-CA" dirty="0"/>
              <a:t>common questions related to overdose prevention, including the role of Intranasal </a:t>
            </a:r>
            <a:r>
              <a:rPr lang="en-CA" dirty="0" smtClean="0"/>
              <a:t>Naloxone</a:t>
            </a:r>
          </a:p>
          <a:p>
            <a:pPr marL="457200" indent="-457200">
              <a:buAutoNum type="arabicPeriod"/>
            </a:pPr>
            <a:endParaRPr lang="en-CA" dirty="0"/>
          </a:p>
          <a:p>
            <a:pPr marL="457200" indent="-457200">
              <a:buAutoNum type="arabicPeriod"/>
            </a:pPr>
            <a:r>
              <a:rPr lang="en-CA" dirty="0" smtClean="0"/>
              <a:t>Discuss the provincial Indigenous Grants and how they will support the community response to the opioid crisis</a:t>
            </a:r>
          </a:p>
          <a:p>
            <a:pPr marL="457200" indent="-457200">
              <a:buAutoNum type="arabicPeriod"/>
            </a:pPr>
            <a:endParaRPr lang="en-CA" dirty="0"/>
          </a:p>
          <a:p>
            <a:pPr marL="457200" indent="-457200">
              <a:buAutoNum type="arabicPeriod"/>
            </a:pPr>
            <a:endParaRPr lang="en-CA" dirty="0"/>
          </a:p>
          <a:p>
            <a:endParaRPr lang="en-CA" dirty="0"/>
          </a:p>
        </p:txBody>
      </p:sp>
      <p:sp>
        <p:nvSpPr>
          <p:cNvPr id="3" name="Title 2"/>
          <p:cNvSpPr>
            <a:spLocks noGrp="1"/>
          </p:cNvSpPr>
          <p:nvPr>
            <p:ph type="title"/>
          </p:nvPr>
        </p:nvSpPr>
        <p:spPr>
          <a:noFill/>
        </p:spPr>
        <p:txBody>
          <a:bodyPr/>
          <a:lstStyle/>
          <a:p>
            <a:r>
              <a:rPr lang="en-CA" dirty="0" smtClean="0"/>
              <a:t>Objectives</a:t>
            </a:r>
            <a:endParaRPr lang="en-CA" dirty="0"/>
          </a:p>
        </p:txBody>
      </p:sp>
      <p:sp>
        <p:nvSpPr>
          <p:cNvPr id="4" name="Text Placeholder 3"/>
          <p:cNvSpPr>
            <a:spLocks noGrp="1"/>
          </p:cNvSpPr>
          <p:nvPr>
            <p:ph type="body" sz="quarter" idx="10"/>
          </p:nvPr>
        </p:nvSpPr>
        <p:spPr/>
        <p:txBody>
          <a:bodyPr/>
          <a:lstStyle/>
          <a:p>
            <a:endParaRPr lang="en-CA"/>
          </a:p>
        </p:txBody>
      </p:sp>
      <p:sp>
        <p:nvSpPr>
          <p:cNvPr id="5" name="Slide Number Placeholder 4"/>
          <p:cNvSpPr>
            <a:spLocks noGrp="1"/>
          </p:cNvSpPr>
          <p:nvPr>
            <p:ph type="sldNum" sz="quarter" idx="12"/>
          </p:nvPr>
        </p:nvSpPr>
        <p:spPr/>
        <p:txBody>
          <a:bodyPr/>
          <a:lstStyle/>
          <a:p>
            <a:pPr>
              <a:defRPr/>
            </a:pPr>
            <a:fld id="{882070D5-899D-F34C-B13B-E10395409A4A}" type="slidenum">
              <a:rPr lang="uk-UA" smtClean="0"/>
              <a:pPr>
                <a:defRPr/>
              </a:pPr>
              <a:t>2</a:t>
            </a:fld>
            <a:endParaRPr lang="uk-UA" dirty="0"/>
          </a:p>
        </p:txBody>
      </p:sp>
    </p:spTree>
    <p:extLst>
      <p:ext uri="{BB962C8B-B14F-4D97-AF65-F5344CB8AC3E}">
        <p14:creationId xmlns:p14="http://schemas.microsoft.com/office/powerpoint/2010/main" val="41437780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273298"/>
                </a:solidFill>
              </a:rPr>
              <a:t>Indigenous Opioid Response Grants </a:t>
            </a:r>
            <a:endParaRPr lang="en-US" dirty="0"/>
          </a:p>
        </p:txBody>
      </p:sp>
      <p:sp>
        <p:nvSpPr>
          <p:cNvPr id="3" name="Content Placeholder 2"/>
          <p:cNvSpPr>
            <a:spLocks noGrp="1"/>
          </p:cNvSpPr>
          <p:nvPr>
            <p:ph idx="1"/>
          </p:nvPr>
        </p:nvSpPr>
        <p:spPr/>
        <p:txBody>
          <a:bodyPr/>
          <a:lstStyle/>
          <a:p>
            <a:r>
              <a:rPr lang="en-CA" sz="1200" dirty="0"/>
              <a:t>Following lead of the Minister of Health, the Indigenous Health Unit (Alberta Health) has developed an approach of engaging with Regional Indigenous Organizations, specifically working with Health Directors or Health Boards to identify culturally appropriate process and protocols to establish collaborative relationships at the Treaty, Tribal Council and Nation levels, as well as with MNA and MSGC, also including partnerships with AHS and other key stakeholders, to address health priorities.</a:t>
            </a:r>
          </a:p>
          <a:p>
            <a:r>
              <a:rPr lang="en-US" sz="1200" dirty="0"/>
              <a:t>The team worked with the Metis Nation of Alberta, Metis Settlements General Council, Confederacy of Treaty 6, Treaty 8 First Nations of Alberta, Blackfoot Confederacy and Stoney </a:t>
            </a:r>
            <a:r>
              <a:rPr lang="en-US" sz="1200" dirty="0" err="1"/>
              <a:t>Nakoda</a:t>
            </a:r>
            <a:r>
              <a:rPr lang="en-US" sz="1200" dirty="0"/>
              <a:t> </a:t>
            </a:r>
            <a:r>
              <a:rPr lang="en-US" sz="1200" dirty="0" err="1"/>
              <a:t>Tsuut’ina</a:t>
            </a:r>
            <a:r>
              <a:rPr lang="en-US" sz="1200" dirty="0"/>
              <a:t> Tribal Council.</a:t>
            </a:r>
          </a:p>
          <a:p>
            <a:r>
              <a:rPr lang="en-US" sz="1200" dirty="0"/>
              <a:t>The outcome:</a:t>
            </a:r>
          </a:p>
          <a:p>
            <a:pPr lvl="1"/>
            <a:r>
              <a:rPr lang="en-US" sz="1200" b="1" dirty="0"/>
              <a:t>15 Community Based Proposals </a:t>
            </a:r>
            <a:r>
              <a:rPr lang="en-US" sz="1200" dirty="0"/>
              <a:t>that emphasized naloxone  training and distribution, enhanced culturally appropriate awareness and education on opioids use / misuse and treatment options, and culturally appropriate training for front line service providers. </a:t>
            </a:r>
          </a:p>
          <a:p>
            <a:pPr lvl="1"/>
            <a:r>
              <a:rPr lang="en-US" sz="1200" b="1" dirty="0"/>
              <a:t>5 Provincial Based Proposals </a:t>
            </a:r>
            <a:r>
              <a:rPr lang="en-US" sz="1200" dirty="0"/>
              <a:t>that emphasized culturally appropriate navigation pathways and connections to harm reduction agencies, Friendship </a:t>
            </a:r>
            <a:r>
              <a:rPr lang="en-US" sz="1200" dirty="0" err="1"/>
              <a:t>centres</a:t>
            </a:r>
            <a:r>
              <a:rPr lang="en-US" sz="1200" dirty="0"/>
              <a:t> and stronger coordination of opioids related services and discharges from Emergency Departments in Grande Prairie, Edmonton, Calgary and Lethbridge. </a:t>
            </a:r>
          </a:p>
          <a:p>
            <a:pPr marL="346075" lvl="1" indent="-346075">
              <a:buFont typeface="Arial" panose="020B0604020202020204" pitchFamily="34" charset="0"/>
              <a:buChar char="•"/>
            </a:pPr>
            <a:r>
              <a:rPr lang="en-US" sz="1200" dirty="0"/>
              <a:t>High level examples of proposals:</a:t>
            </a:r>
          </a:p>
          <a:p>
            <a:pPr marL="747713" lvl="2" indent="-290513">
              <a:buFont typeface="Calibri" panose="020F0502020204030204" pitchFamily="34" charset="0"/>
              <a:buChar char="⁻"/>
            </a:pPr>
            <a:r>
              <a:rPr lang="en-CA" sz="1200" dirty="0"/>
              <a:t>Community Engagement  Awareness &amp; Education Sessions &amp; Communications, Cultural Safety Training , Harm Reduction, Service Provider, Law Enforcement and Mental Health &amp; Addictions Partnerships, Capacity Development, Crisis Response Planning, Youth and Elder Programming, and Indigenous World View &amp; Land Based Teaching</a:t>
            </a:r>
            <a:endParaRPr lang="en-US" sz="1200" dirty="0"/>
          </a:p>
          <a:p>
            <a:endParaRPr lang="en-US" dirty="0"/>
          </a:p>
        </p:txBody>
      </p:sp>
      <p:sp>
        <p:nvSpPr>
          <p:cNvPr id="4" name="Slide Number Placeholder 3"/>
          <p:cNvSpPr>
            <a:spLocks noGrp="1"/>
          </p:cNvSpPr>
          <p:nvPr>
            <p:ph type="sldNum" sz="quarter" idx="4"/>
          </p:nvPr>
        </p:nvSpPr>
        <p:spPr/>
        <p:txBody>
          <a:bodyPr/>
          <a:lstStyle/>
          <a:p>
            <a:pPr>
              <a:defRPr/>
            </a:pPr>
            <a:fld id="{E00B6E52-F07A-44C8-B7AE-D6EEC3D50429}" type="slidenum">
              <a:rPr lang="en-CA" smtClean="0"/>
              <a:pPr>
                <a:defRPr/>
              </a:pPr>
              <a:t>20</a:t>
            </a:fld>
            <a:endParaRPr lang="en-CA" dirty="0"/>
          </a:p>
        </p:txBody>
      </p:sp>
    </p:spTree>
    <p:extLst>
      <p:ext uri="{BB962C8B-B14F-4D97-AF65-F5344CB8AC3E}">
        <p14:creationId xmlns:p14="http://schemas.microsoft.com/office/powerpoint/2010/main" val="7335253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rgbClr val="273298"/>
                </a:solidFill>
              </a:rPr>
              <a:t>Frequently Asked Questions</a:t>
            </a:r>
            <a:endParaRPr lang="en-CA" dirty="0"/>
          </a:p>
        </p:txBody>
      </p:sp>
      <p:sp>
        <p:nvSpPr>
          <p:cNvPr id="3" name="Content Placeholder 2"/>
          <p:cNvSpPr>
            <a:spLocks noGrp="1"/>
          </p:cNvSpPr>
          <p:nvPr>
            <p:ph idx="1"/>
          </p:nvPr>
        </p:nvSpPr>
        <p:spPr/>
        <p:txBody>
          <a:bodyPr/>
          <a:lstStyle/>
          <a:p>
            <a:r>
              <a:rPr lang="en-CA" sz="1600" dirty="0" smtClean="0">
                <a:solidFill>
                  <a:schemeClr val="tx1"/>
                </a:solidFill>
              </a:rPr>
              <a:t>Overprescribing physicians- What is being done and is it working?</a:t>
            </a:r>
          </a:p>
          <a:p>
            <a:pPr marL="0" indent="0">
              <a:buNone/>
            </a:pPr>
            <a:endParaRPr lang="en-CA" sz="1600" dirty="0">
              <a:solidFill>
                <a:schemeClr val="tx1"/>
              </a:solidFill>
            </a:endParaRPr>
          </a:p>
          <a:p>
            <a:r>
              <a:rPr lang="en-CA" sz="1600" dirty="0" smtClean="0">
                <a:solidFill>
                  <a:schemeClr val="tx1"/>
                </a:solidFill>
              </a:rPr>
              <a:t>Have there been deaths associated with administering naloxone and not calling 911</a:t>
            </a:r>
          </a:p>
          <a:p>
            <a:endParaRPr lang="en-CA" sz="1600" dirty="0" smtClean="0">
              <a:solidFill>
                <a:schemeClr val="tx1"/>
              </a:solidFill>
            </a:endParaRPr>
          </a:p>
          <a:p>
            <a:r>
              <a:rPr lang="en-CA" sz="1600" dirty="0" smtClean="0">
                <a:solidFill>
                  <a:schemeClr val="tx1"/>
                </a:solidFill>
              </a:rPr>
              <a:t>What are the risks to staff from skin absorption for Fentanyl</a:t>
            </a:r>
            <a:r>
              <a:rPr lang="en-CA" sz="1600" dirty="0">
                <a:solidFill>
                  <a:schemeClr val="tx1"/>
                </a:solidFill>
              </a:rPr>
              <a:t> </a:t>
            </a:r>
            <a:r>
              <a:rPr lang="en-CA" sz="1600" dirty="0" smtClean="0">
                <a:solidFill>
                  <a:schemeClr val="tx1"/>
                </a:solidFill>
              </a:rPr>
              <a:t>and other synthetic opioids?</a:t>
            </a:r>
          </a:p>
          <a:p>
            <a:endParaRPr lang="en-CA" sz="1400" dirty="0" smtClean="0">
              <a:solidFill>
                <a:schemeClr val="tx1"/>
              </a:solidFill>
            </a:endParaRPr>
          </a:p>
          <a:p>
            <a:r>
              <a:rPr lang="en-CA" sz="1600" dirty="0" smtClean="0">
                <a:solidFill>
                  <a:schemeClr val="tx1"/>
                </a:solidFill>
              </a:rPr>
              <a:t>What is the FNIHB policy on Intra Nasal Naloxone?</a:t>
            </a:r>
          </a:p>
          <a:p>
            <a:pPr marL="192088" lvl="1" indent="0">
              <a:buNone/>
            </a:pPr>
            <a:endParaRPr lang="en-CA" sz="1400" dirty="0" smtClean="0">
              <a:solidFill>
                <a:schemeClr val="tx1"/>
              </a:solidFill>
            </a:endParaRPr>
          </a:p>
          <a:p>
            <a:r>
              <a:rPr lang="en-CA" sz="1600" dirty="0" smtClean="0">
                <a:solidFill>
                  <a:schemeClr val="tx1"/>
                </a:solidFill>
              </a:rPr>
              <a:t>What about </a:t>
            </a:r>
            <a:r>
              <a:rPr lang="en-CA" sz="1600" dirty="0" err="1" smtClean="0">
                <a:solidFill>
                  <a:schemeClr val="tx1"/>
                </a:solidFill>
              </a:rPr>
              <a:t>Suboxone</a:t>
            </a:r>
            <a:r>
              <a:rPr lang="en-CA" sz="1600" dirty="0" smtClean="0">
                <a:solidFill>
                  <a:schemeClr val="tx1"/>
                </a:solidFill>
              </a:rPr>
              <a:t>? Will it work for people who use codeine for chronic pain?</a:t>
            </a:r>
          </a:p>
          <a:p>
            <a:pPr marL="0" indent="0">
              <a:buNone/>
            </a:pPr>
            <a:endParaRPr lang="en-CA" dirty="0" smtClean="0"/>
          </a:p>
          <a:p>
            <a:endParaRPr lang="en-CA" dirty="0"/>
          </a:p>
          <a:p>
            <a:endParaRPr lang="en-CA" dirty="0"/>
          </a:p>
        </p:txBody>
      </p:sp>
      <p:sp>
        <p:nvSpPr>
          <p:cNvPr id="4" name="Slide Number Placeholder 3"/>
          <p:cNvSpPr>
            <a:spLocks noGrp="1"/>
          </p:cNvSpPr>
          <p:nvPr>
            <p:ph type="sldNum" sz="quarter" idx="4294967295"/>
          </p:nvPr>
        </p:nvSpPr>
        <p:spPr>
          <a:xfrm>
            <a:off x="8424863" y="6449951"/>
            <a:ext cx="568325" cy="365125"/>
          </a:xfrm>
          <a:prstGeom prst="rect">
            <a:avLst/>
          </a:prstGeom>
        </p:spPr>
        <p:txBody>
          <a:bodyPr/>
          <a:lstStyle/>
          <a:p>
            <a:pPr>
              <a:defRPr/>
            </a:pPr>
            <a:fld id="{2BD98846-855C-634D-B3B3-ADC5D086B0AC}" type="slidenum">
              <a:rPr lang="en-CA" smtClean="0"/>
              <a:pPr>
                <a:defRPr/>
              </a:pPr>
              <a:t>21</a:t>
            </a:fld>
            <a:endParaRPr lang="en-CA"/>
          </a:p>
        </p:txBody>
      </p:sp>
    </p:spTree>
    <p:extLst>
      <p:ext uri="{BB962C8B-B14F-4D97-AF65-F5344CB8AC3E}">
        <p14:creationId xmlns:p14="http://schemas.microsoft.com/office/powerpoint/2010/main" val="36050377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4163" y="609600"/>
            <a:ext cx="8582025" cy="763587"/>
          </a:xfrm>
          <a:noFill/>
        </p:spPr>
        <p:txBody>
          <a:bodyPr/>
          <a:lstStyle/>
          <a:p>
            <a:r>
              <a:rPr lang="en-CA" dirty="0" smtClean="0"/>
              <a:t>For further information</a:t>
            </a:r>
            <a:endParaRPr lang="en-CA" dirty="0"/>
          </a:p>
        </p:txBody>
      </p:sp>
      <p:sp>
        <p:nvSpPr>
          <p:cNvPr id="3" name="Content Placeholder 2"/>
          <p:cNvSpPr>
            <a:spLocks noGrp="1"/>
          </p:cNvSpPr>
          <p:nvPr>
            <p:ph idx="1"/>
          </p:nvPr>
        </p:nvSpPr>
        <p:spPr>
          <a:xfrm>
            <a:off x="533400" y="1219200"/>
            <a:ext cx="7620000" cy="4335463"/>
          </a:xfrm>
        </p:spPr>
        <p:txBody>
          <a:bodyPr/>
          <a:lstStyle/>
          <a:p>
            <a:r>
              <a:rPr lang="en-CA" sz="1600" dirty="0"/>
              <a:t>More information on the provincial response </a:t>
            </a:r>
            <a:r>
              <a:rPr lang="en-CA" sz="1600" dirty="0">
                <a:hlinkClick r:id="rId3"/>
              </a:rPr>
              <a:t>www.drugsafe.com</a:t>
            </a:r>
            <a:r>
              <a:rPr lang="en-CA" sz="1600" dirty="0"/>
              <a:t> </a:t>
            </a:r>
            <a:endParaRPr lang="en-CA" sz="1600" dirty="0" smtClean="0"/>
          </a:p>
          <a:p>
            <a:endParaRPr lang="en-CA" sz="1600" dirty="0"/>
          </a:p>
          <a:p>
            <a:r>
              <a:rPr lang="en-CA" sz="1600" dirty="0"/>
              <a:t>The Alberta Health Opioid Response </a:t>
            </a:r>
            <a:r>
              <a:rPr lang="en-CA" sz="1600" dirty="0">
                <a:hlinkClick r:id="rId4"/>
              </a:rPr>
              <a:t>https://www.alberta.ca/alberta-opioid-crisis-response.aspx</a:t>
            </a:r>
            <a:r>
              <a:rPr lang="en-CA" sz="1600" dirty="0"/>
              <a:t> </a:t>
            </a:r>
            <a:endParaRPr lang="en-CA" sz="1600" dirty="0" smtClean="0"/>
          </a:p>
          <a:p>
            <a:endParaRPr lang="en-CA" sz="1600" dirty="0"/>
          </a:p>
          <a:p>
            <a:r>
              <a:rPr lang="en-CA" sz="1600" dirty="0"/>
              <a:t>Information on opioids in Alberta for health professionals and First Nations </a:t>
            </a:r>
            <a:r>
              <a:rPr lang="en-CA" sz="1600" dirty="0">
                <a:hlinkClick r:id="rId5"/>
              </a:rPr>
              <a:t>https://www.onehealth.ca/ab/Home.aspx</a:t>
            </a:r>
            <a:r>
              <a:rPr lang="en-CA" sz="1600" dirty="0"/>
              <a:t> </a:t>
            </a:r>
            <a:endParaRPr lang="en-CA" sz="1600" dirty="0" smtClean="0"/>
          </a:p>
          <a:p>
            <a:endParaRPr lang="en-CA" sz="1600" dirty="0"/>
          </a:p>
          <a:p>
            <a:r>
              <a:rPr lang="en-CA" sz="1600" dirty="0"/>
              <a:t>Information on telehealth and upcoming sessions for First Nations </a:t>
            </a:r>
            <a:r>
              <a:rPr lang="en-CA" sz="1600" dirty="0">
                <a:hlinkClick r:id="rId6"/>
              </a:rPr>
              <a:t>http://www.firstnationsth.ca/</a:t>
            </a:r>
            <a:r>
              <a:rPr lang="en-CA" sz="1600" dirty="0"/>
              <a:t> </a:t>
            </a:r>
          </a:p>
          <a:p>
            <a:endParaRPr lang="en-CA" sz="1600" dirty="0"/>
          </a:p>
          <a:p>
            <a:r>
              <a:rPr lang="en-CA" sz="1600" dirty="0" smtClean="0"/>
              <a:t>For further information contact: </a:t>
            </a:r>
          </a:p>
          <a:p>
            <a:pPr lvl="1"/>
            <a:r>
              <a:rPr lang="en-CA" sz="1400" dirty="0" smtClean="0"/>
              <a:t>Dr</a:t>
            </a:r>
            <a:r>
              <a:rPr lang="en-CA" sz="1400" dirty="0"/>
              <a:t>. Chris Sarin, Deputy Medical Officer of </a:t>
            </a:r>
            <a:r>
              <a:rPr lang="en-CA" sz="1400" dirty="0" smtClean="0"/>
              <a:t>Health First </a:t>
            </a:r>
            <a:r>
              <a:rPr lang="en-CA" sz="1400" dirty="0"/>
              <a:t>Nations and Inuit Health Branch, Alberta </a:t>
            </a:r>
            <a:r>
              <a:rPr lang="en-CA" sz="1400" dirty="0" smtClean="0"/>
              <a:t>Region, Indigenous </a:t>
            </a:r>
            <a:r>
              <a:rPr lang="en-CA" sz="1400" dirty="0"/>
              <a:t>Services </a:t>
            </a:r>
            <a:r>
              <a:rPr lang="en-CA" sz="1400" dirty="0" smtClean="0"/>
              <a:t>Canada </a:t>
            </a:r>
            <a:r>
              <a:rPr lang="en-CA" sz="1400" dirty="0" smtClean="0">
                <a:hlinkClick r:id="rId7"/>
              </a:rPr>
              <a:t>chris.sarin@canada.ca</a:t>
            </a:r>
            <a:endParaRPr lang="en-CA" sz="1400" dirty="0"/>
          </a:p>
        </p:txBody>
      </p:sp>
    </p:spTree>
    <p:extLst>
      <p:ext uri="{BB962C8B-B14F-4D97-AF65-F5344CB8AC3E}">
        <p14:creationId xmlns:p14="http://schemas.microsoft.com/office/powerpoint/2010/main" val="21340560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CA" dirty="0" smtClean="0"/>
              <a:t>Public Health Surveillance</a:t>
            </a:r>
            <a:endParaRPr lang="en-CA" dirty="0"/>
          </a:p>
        </p:txBody>
      </p:sp>
      <p:sp>
        <p:nvSpPr>
          <p:cNvPr id="4" name="Text Placeholder 3"/>
          <p:cNvSpPr>
            <a:spLocks noGrp="1"/>
          </p:cNvSpPr>
          <p:nvPr>
            <p:ph type="body" sz="quarter" idx="10"/>
          </p:nvPr>
        </p:nvSpPr>
        <p:spPr/>
        <p:txBody>
          <a:bodyPr/>
          <a:lstStyle/>
          <a:p>
            <a:endParaRPr lang="en-CA"/>
          </a:p>
        </p:txBody>
      </p:sp>
      <p:sp>
        <p:nvSpPr>
          <p:cNvPr id="5" name="Slide Number Placeholder 4"/>
          <p:cNvSpPr>
            <a:spLocks noGrp="1"/>
          </p:cNvSpPr>
          <p:nvPr>
            <p:ph type="sldNum" sz="quarter" idx="12"/>
          </p:nvPr>
        </p:nvSpPr>
        <p:spPr/>
        <p:txBody>
          <a:bodyPr/>
          <a:lstStyle/>
          <a:p>
            <a:pPr>
              <a:defRPr/>
            </a:pPr>
            <a:fld id="{882070D5-899D-F34C-B13B-E10395409A4A}" type="slidenum">
              <a:rPr lang="uk-UA" smtClean="0"/>
              <a:pPr>
                <a:defRPr/>
              </a:pPr>
              <a:t>3</a:t>
            </a:fld>
            <a:endParaRPr lang="uk-UA"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6971" y="1219200"/>
            <a:ext cx="3816409"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04237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CA" sz="1800" dirty="0" smtClean="0"/>
              <a:t>The number of opioid overdose deaths in Alberta is increasing</a:t>
            </a:r>
          </a:p>
          <a:p>
            <a:endParaRPr lang="en-CA" sz="1000" dirty="0" smtClean="0"/>
          </a:p>
          <a:p>
            <a:r>
              <a:rPr lang="en-CA" sz="1800" dirty="0" smtClean="0"/>
              <a:t>On average,1.9 individuals in Alberta die every day due to opioid poisoning</a:t>
            </a:r>
          </a:p>
          <a:p>
            <a:endParaRPr lang="en-CA" sz="1000" dirty="0" smtClean="0"/>
          </a:p>
          <a:p>
            <a:r>
              <a:rPr lang="en-CA" sz="1800" dirty="0" smtClean="0"/>
              <a:t>The majority of opioid overdose deaths involve fentanyl</a:t>
            </a:r>
          </a:p>
          <a:p>
            <a:endParaRPr lang="en-CA" sz="1000" dirty="0" smtClean="0"/>
          </a:p>
          <a:p>
            <a:r>
              <a:rPr lang="en-CA" sz="1800" dirty="0" err="1" smtClean="0"/>
              <a:t>Carfentanil</a:t>
            </a:r>
            <a:r>
              <a:rPr lang="en-CA" sz="1800" dirty="0" smtClean="0"/>
              <a:t> is being found more frequently as a cause of overdose death. Overdose deaths related to </a:t>
            </a:r>
            <a:r>
              <a:rPr lang="en-CA" sz="1800" dirty="0" err="1" smtClean="0"/>
              <a:t>carfentanil</a:t>
            </a:r>
            <a:r>
              <a:rPr lang="en-CA" sz="1800" dirty="0" smtClean="0"/>
              <a:t> have increased from 30 deaths in 2016 to 159 deaths in 2017, a 430% increase</a:t>
            </a:r>
            <a:endParaRPr lang="en-CA" sz="1800" dirty="0"/>
          </a:p>
        </p:txBody>
      </p:sp>
      <p:sp>
        <p:nvSpPr>
          <p:cNvPr id="3" name="Title 2"/>
          <p:cNvSpPr>
            <a:spLocks noGrp="1"/>
          </p:cNvSpPr>
          <p:nvPr>
            <p:ph type="title"/>
          </p:nvPr>
        </p:nvSpPr>
        <p:spPr>
          <a:noFill/>
        </p:spPr>
        <p:txBody>
          <a:bodyPr/>
          <a:lstStyle/>
          <a:p>
            <a:r>
              <a:rPr lang="en-CA" dirty="0" smtClean="0"/>
              <a:t>Key points from public health surveillance</a:t>
            </a:r>
            <a:endParaRPr lang="en-CA" dirty="0"/>
          </a:p>
        </p:txBody>
      </p:sp>
      <p:sp>
        <p:nvSpPr>
          <p:cNvPr id="4" name="Text Placeholder 3"/>
          <p:cNvSpPr>
            <a:spLocks noGrp="1"/>
          </p:cNvSpPr>
          <p:nvPr>
            <p:ph type="body" sz="quarter" idx="10"/>
          </p:nvPr>
        </p:nvSpPr>
        <p:spPr/>
        <p:txBody>
          <a:bodyPr/>
          <a:lstStyle/>
          <a:p>
            <a:endParaRPr lang="en-CA"/>
          </a:p>
        </p:txBody>
      </p:sp>
      <p:sp>
        <p:nvSpPr>
          <p:cNvPr id="5" name="Slide Number Placeholder 4"/>
          <p:cNvSpPr>
            <a:spLocks noGrp="1"/>
          </p:cNvSpPr>
          <p:nvPr>
            <p:ph type="sldNum" sz="quarter" idx="12"/>
          </p:nvPr>
        </p:nvSpPr>
        <p:spPr/>
        <p:txBody>
          <a:bodyPr/>
          <a:lstStyle/>
          <a:p>
            <a:pPr>
              <a:defRPr/>
            </a:pPr>
            <a:fld id="{882070D5-899D-F34C-B13B-E10395409A4A}" type="slidenum">
              <a:rPr lang="uk-UA" smtClean="0"/>
              <a:pPr>
                <a:defRPr/>
              </a:pPr>
              <a:t>4</a:t>
            </a:fld>
            <a:endParaRPr lang="uk-UA" dirty="0"/>
          </a:p>
        </p:txBody>
      </p:sp>
    </p:spTree>
    <p:extLst>
      <p:ext uri="{BB962C8B-B14F-4D97-AF65-F5344CB8AC3E}">
        <p14:creationId xmlns:p14="http://schemas.microsoft.com/office/powerpoint/2010/main" val="32764629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685800"/>
            <a:ext cx="7848600" cy="304800"/>
          </a:xfrm>
          <a:noFill/>
        </p:spPr>
        <p:txBody>
          <a:bodyPr/>
          <a:lstStyle/>
          <a:p>
            <a:r>
              <a:rPr lang="en-CA" dirty="0" smtClean="0"/>
              <a:t>Key points from public health surveillance</a:t>
            </a:r>
            <a:endParaRPr lang="en-CA" dirty="0"/>
          </a:p>
        </p:txBody>
      </p:sp>
      <p:sp>
        <p:nvSpPr>
          <p:cNvPr id="4" name="Text Placeholder 3"/>
          <p:cNvSpPr>
            <a:spLocks noGrp="1"/>
          </p:cNvSpPr>
          <p:nvPr>
            <p:ph type="body" sz="quarter" idx="10"/>
          </p:nvPr>
        </p:nvSpPr>
        <p:spPr/>
        <p:txBody>
          <a:bodyPr/>
          <a:lstStyle/>
          <a:p>
            <a:endParaRPr lang="en-CA"/>
          </a:p>
        </p:txBody>
      </p:sp>
      <p:sp>
        <p:nvSpPr>
          <p:cNvPr id="5" name="Slide Number Placeholder 4"/>
          <p:cNvSpPr>
            <a:spLocks noGrp="1"/>
          </p:cNvSpPr>
          <p:nvPr>
            <p:ph type="sldNum" sz="quarter" idx="12"/>
          </p:nvPr>
        </p:nvSpPr>
        <p:spPr/>
        <p:txBody>
          <a:bodyPr/>
          <a:lstStyle/>
          <a:p>
            <a:pPr>
              <a:defRPr/>
            </a:pPr>
            <a:fld id="{882070D5-899D-F34C-B13B-E10395409A4A}" type="slidenum">
              <a:rPr lang="uk-UA" smtClean="0"/>
              <a:pPr>
                <a:defRPr/>
              </a:pPr>
              <a:t>5</a:t>
            </a:fld>
            <a:endParaRPr lang="uk-UA" dirty="0"/>
          </a:p>
        </p:txBody>
      </p:sp>
      <p:pic>
        <p:nvPicPr>
          <p:cNvPr id="4100"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30695" y="1139825"/>
            <a:ext cx="4088961"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48689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685800"/>
            <a:ext cx="7848600" cy="304800"/>
          </a:xfrm>
          <a:noFill/>
        </p:spPr>
        <p:txBody>
          <a:bodyPr/>
          <a:lstStyle/>
          <a:p>
            <a:r>
              <a:rPr lang="en-CA" dirty="0" smtClean="0"/>
              <a:t>First Nations public health surveillance</a:t>
            </a:r>
            <a:endParaRPr lang="en-CA" dirty="0"/>
          </a:p>
        </p:txBody>
      </p:sp>
      <p:sp>
        <p:nvSpPr>
          <p:cNvPr id="4" name="Text Placeholder 3"/>
          <p:cNvSpPr>
            <a:spLocks noGrp="1"/>
          </p:cNvSpPr>
          <p:nvPr>
            <p:ph type="body" sz="quarter" idx="10"/>
          </p:nvPr>
        </p:nvSpPr>
        <p:spPr/>
        <p:txBody>
          <a:bodyPr/>
          <a:lstStyle/>
          <a:p>
            <a:endParaRPr lang="en-CA" dirty="0"/>
          </a:p>
        </p:txBody>
      </p:sp>
      <p:sp>
        <p:nvSpPr>
          <p:cNvPr id="5" name="Slide Number Placeholder 4"/>
          <p:cNvSpPr>
            <a:spLocks noGrp="1"/>
          </p:cNvSpPr>
          <p:nvPr>
            <p:ph type="sldNum" sz="quarter" idx="12"/>
          </p:nvPr>
        </p:nvSpPr>
        <p:spPr/>
        <p:txBody>
          <a:bodyPr/>
          <a:lstStyle/>
          <a:p>
            <a:pPr>
              <a:defRPr/>
            </a:pPr>
            <a:fld id="{882070D5-899D-F34C-B13B-E10395409A4A}" type="slidenum">
              <a:rPr lang="uk-UA" smtClean="0"/>
              <a:pPr>
                <a:defRPr/>
              </a:pPr>
              <a:t>6</a:t>
            </a:fld>
            <a:endParaRPr lang="uk-UA" dirty="0"/>
          </a:p>
        </p:txBody>
      </p:sp>
      <p:pic>
        <p:nvPicPr>
          <p:cNvPr id="205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7202" y="1139825"/>
            <a:ext cx="3795946"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80566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CA" dirty="0" smtClean="0"/>
              <a:t>First Nations have a rate of opioid drug toxicity deaths three times higher than non-First Nations</a:t>
            </a:r>
          </a:p>
          <a:p>
            <a:endParaRPr lang="en-CA" sz="1000" dirty="0" smtClean="0"/>
          </a:p>
          <a:p>
            <a:r>
              <a:rPr lang="en-CA" dirty="0" smtClean="0"/>
              <a:t>There are lower rates of fentanyl related deaths among First Nations and higher rates of overdose related to codeine, benzodiazepines and alcohol</a:t>
            </a:r>
          </a:p>
          <a:p>
            <a:endParaRPr lang="en-CA" sz="1000" dirty="0" smtClean="0"/>
          </a:p>
          <a:p>
            <a:r>
              <a:rPr lang="en-CA" dirty="0" smtClean="0"/>
              <a:t>For First Nations, males and females are equally represented as compared to non-First Nations where males have a higher representation</a:t>
            </a:r>
          </a:p>
          <a:p>
            <a:endParaRPr lang="en-CA" sz="1000" dirty="0" smtClean="0"/>
          </a:p>
          <a:p>
            <a:r>
              <a:rPr lang="en-CA" dirty="0" smtClean="0"/>
              <a:t>The rate of opioid dispensing to First Nations in Alberta is approximately two times higher than non-First Nations. Within 30 days before death, the rate of opioid dispensing was also higher among First Nations. </a:t>
            </a:r>
            <a:endParaRPr lang="en-CA" dirty="0"/>
          </a:p>
        </p:txBody>
      </p:sp>
      <p:sp>
        <p:nvSpPr>
          <p:cNvPr id="3" name="Title 2"/>
          <p:cNvSpPr>
            <a:spLocks noGrp="1"/>
          </p:cNvSpPr>
          <p:nvPr>
            <p:ph type="title"/>
          </p:nvPr>
        </p:nvSpPr>
        <p:spPr>
          <a:xfrm>
            <a:off x="368300" y="685800"/>
            <a:ext cx="8394700" cy="304800"/>
          </a:xfrm>
          <a:noFill/>
        </p:spPr>
        <p:txBody>
          <a:bodyPr/>
          <a:lstStyle/>
          <a:p>
            <a:r>
              <a:rPr lang="en-CA" dirty="0" smtClean="0"/>
              <a:t>Key points from First Nations public health surveillance</a:t>
            </a:r>
            <a:endParaRPr lang="en-CA" dirty="0"/>
          </a:p>
        </p:txBody>
      </p:sp>
      <p:sp>
        <p:nvSpPr>
          <p:cNvPr id="4" name="Text Placeholder 3"/>
          <p:cNvSpPr>
            <a:spLocks noGrp="1"/>
          </p:cNvSpPr>
          <p:nvPr>
            <p:ph type="body" sz="quarter" idx="10"/>
          </p:nvPr>
        </p:nvSpPr>
        <p:spPr/>
        <p:txBody>
          <a:bodyPr/>
          <a:lstStyle/>
          <a:p>
            <a:endParaRPr lang="en-CA"/>
          </a:p>
        </p:txBody>
      </p:sp>
      <p:sp>
        <p:nvSpPr>
          <p:cNvPr id="5" name="Slide Number Placeholder 4"/>
          <p:cNvSpPr>
            <a:spLocks noGrp="1"/>
          </p:cNvSpPr>
          <p:nvPr>
            <p:ph type="sldNum" sz="quarter" idx="12"/>
          </p:nvPr>
        </p:nvSpPr>
        <p:spPr/>
        <p:txBody>
          <a:bodyPr/>
          <a:lstStyle/>
          <a:p>
            <a:pPr>
              <a:defRPr/>
            </a:pPr>
            <a:fld id="{882070D5-899D-F34C-B13B-E10395409A4A}" type="slidenum">
              <a:rPr lang="uk-UA" smtClean="0"/>
              <a:pPr>
                <a:defRPr/>
              </a:pPr>
              <a:t>7</a:t>
            </a:fld>
            <a:endParaRPr lang="uk-UA" dirty="0"/>
          </a:p>
        </p:txBody>
      </p:sp>
    </p:spTree>
    <p:extLst>
      <p:ext uri="{BB962C8B-B14F-4D97-AF65-F5344CB8AC3E}">
        <p14:creationId xmlns:p14="http://schemas.microsoft.com/office/powerpoint/2010/main" val="4264686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533400"/>
            <a:ext cx="8485188" cy="304800"/>
          </a:xfrm>
          <a:noFill/>
        </p:spPr>
        <p:txBody>
          <a:bodyPr/>
          <a:lstStyle/>
          <a:p>
            <a:r>
              <a:rPr lang="en-CA" dirty="0" smtClean="0"/>
              <a:t>Key points from First Nations public health surveillance</a:t>
            </a:r>
            <a:endParaRPr lang="en-CA" dirty="0"/>
          </a:p>
        </p:txBody>
      </p:sp>
      <p:sp>
        <p:nvSpPr>
          <p:cNvPr id="4" name="Text Placeholder 3"/>
          <p:cNvSpPr>
            <a:spLocks noGrp="1"/>
          </p:cNvSpPr>
          <p:nvPr>
            <p:ph type="body" sz="quarter" idx="10"/>
          </p:nvPr>
        </p:nvSpPr>
        <p:spPr/>
        <p:txBody>
          <a:bodyPr/>
          <a:lstStyle/>
          <a:p>
            <a:endParaRPr lang="en-CA"/>
          </a:p>
        </p:txBody>
      </p:sp>
      <p:sp>
        <p:nvSpPr>
          <p:cNvPr id="5" name="Slide Number Placeholder 4"/>
          <p:cNvSpPr>
            <a:spLocks noGrp="1"/>
          </p:cNvSpPr>
          <p:nvPr>
            <p:ph type="sldNum" sz="quarter" idx="12"/>
          </p:nvPr>
        </p:nvSpPr>
        <p:spPr/>
        <p:txBody>
          <a:bodyPr/>
          <a:lstStyle/>
          <a:p>
            <a:pPr>
              <a:defRPr/>
            </a:pPr>
            <a:fld id="{882070D5-899D-F34C-B13B-E10395409A4A}" type="slidenum">
              <a:rPr lang="uk-UA" smtClean="0"/>
              <a:pPr>
                <a:defRPr/>
              </a:pPr>
              <a:t>8</a:t>
            </a:fld>
            <a:endParaRPr lang="uk-UA"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96116" y="914400"/>
            <a:ext cx="4158119"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31749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rgbClr val="273298"/>
                </a:solidFill>
              </a:rPr>
              <a:t>What we are hearing from communities </a:t>
            </a:r>
            <a:endParaRPr lang="en-CA" dirty="0">
              <a:solidFill>
                <a:srgbClr val="0000DE"/>
              </a:solidFill>
            </a:endParaRPr>
          </a:p>
        </p:txBody>
      </p:sp>
      <p:sp>
        <p:nvSpPr>
          <p:cNvPr id="3" name="Content Placeholder 2"/>
          <p:cNvSpPr>
            <a:spLocks noGrp="1"/>
          </p:cNvSpPr>
          <p:nvPr>
            <p:ph idx="1"/>
          </p:nvPr>
        </p:nvSpPr>
        <p:spPr/>
        <p:txBody>
          <a:bodyPr/>
          <a:lstStyle/>
          <a:p>
            <a:r>
              <a:rPr lang="en-CA" dirty="0" smtClean="0"/>
              <a:t>Concerns about Fentanyl, </a:t>
            </a:r>
            <a:r>
              <a:rPr lang="en-CA" dirty="0" err="1" smtClean="0"/>
              <a:t>Carfentanil</a:t>
            </a:r>
            <a:r>
              <a:rPr lang="en-CA" dirty="0"/>
              <a:t> </a:t>
            </a:r>
            <a:r>
              <a:rPr lang="en-CA" dirty="0" smtClean="0"/>
              <a:t>and W-18 are widespread in communities</a:t>
            </a:r>
          </a:p>
          <a:p>
            <a:r>
              <a:rPr lang="en-CA" dirty="0" smtClean="0"/>
              <a:t>There have been confirmed on-reserve fentanyl overdose death clusters in a few communities</a:t>
            </a:r>
          </a:p>
          <a:p>
            <a:r>
              <a:rPr lang="en-CA" dirty="0"/>
              <a:t>Substance use is mixed and variable- alcohol, stimulants, prescribed codeine, </a:t>
            </a:r>
            <a:r>
              <a:rPr lang="en-CA" dirty="0" smtClean="0"/>
              <a:t>marijuana </a:t>
            </a:r>
          </a:p>
          <a:p>
            <a:r>
              <a:rPr lang="en-CA" dirty="0" smtClean="0"/>
              <a:t>Use is episodic</a:t>
            </a:r>
            <a:r>
              <a:rPr lang="en-CA" dirty="0"/>
              <a:t>, binge </a:t>
            </a:r>
            <a:r>
              <a:rPr lang="en-CA" dirty="0" smtClean="0"/>
              <a:t>patterns common</a:t>
            </a:r>
            <a:endParaRPr lang="en-CA" dirty="0"/>
          </a:p>
          <a:p>
            <a:r>
              <a:rPr lang="en-CA" dirty="0" smtClean="0"/>
              <a:t>Many communities are increasing their Opioid and Harm Reduction programmin</a:t>
            </a:r>
            <a:r>
              <a:rPr lang="en-CA" dirty="0"/>
              <a:t>g</a:t>
            </a:r>
            <a:endParaRPr lang="en-CA" dirty="0" smtClean="0"/>
          </a:p>
          <a:p>
            <a:r>
              <a:rPr lang="en-CA" dirty="0" smtClean="0"/>
              <a:t>Many communities are experiencing a complex</a:t>
            </a:r>
            <a:r>
              <a:rPr lang="en-CA" dirty="0"/>
              <a:t> </a:t>
            </a:r>
            <a:r>
              <a:rPr lang="en-CA" dirty="0" smtClean="0"/>
              <a:t>and long standing social and health crisis of which overdose is the latest symptom</a:t>
            </a:r>
          </a:p>
          <a:p>
            <a:r>
              <a:rPr lang="en-CA" dirty="0" smtClean="0"/>
              <a:t>Lack of access to health services, stigma and racism are prevalent</a:t>
            </a:r>
            <a:endParaRPr lang="en-CA" dirty="0"/>
          </a:p>
        </p:txBody>
      </p:sp>
      <p:sp>
        <p:nvSpPr>
          <p:cNvPr id="4" name="Slide Number Placeholder 3"/>
          <p:cNvSpPr>
            <a:spLocks noGrp="1"/>
          </p:cNvSpPr>
          <p:nvPr>
            <p:ph type="sldNum" sz="quarter" idx="4294967295"/>
          </p:nvPr>
        </p:nvSpPr>
        <p:spPr>
          <a:xfrm>
            <a:off x="8424863" y="6449951"/>
            <a:ext cx="568325" cy="365125"/>
          </a:xfrm>
          <a:prstGeom prst="rect">
            <a:avLst/>
          </a:prstGeom>
        </p:spPr>
        <p:txBody>
          <a:bodyPr/>
          <a:lstStyle/>
          <a:p>
            <a:pPr>
              <a:defRPr/>
            </a:pPr>
            <a:fld id="{2BD98846-855C-634D-B3B3-ADC5D086B0AC}" type="slidenum">
              <a:rPr lang="en-CA" smtClean="0"/>
              <a:pPr>
                <a:defRPr/>
              </a:pPr>
              <a:t>9</a:t>
            </a:fld>
            <a:endParaRPr lang="en-CA"/>
          </a:p>
        </p:txBody>
      </p:sp>
    </p:spTree>
    <p:extLst>
      <p:ext uri="{BB962C8B-B14F-4D97-AF65-F5344CB8AC3E}">
        <p14:creationId xmlns:p14="http://schemas.microsoft.com/office/powerpoint/2010/main" val="154933485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9661250|-6926519|-3161487|-10379576|-10856873|INAC / AANC&quot;,&quot;Id&quot;:&quot;578794d93533352f046df19f&quot;,&quot;SmartGridHorizontal&quot;:0,&quot;LinkedExcelSources&quot;:{},&quot;LinkedProjectSources&quot;:{}}"/>
</p:tagLst>
</file>

<file path=ppt/theme/theme1.xml><?xml version="1.0" encoding="utf-8"?>
<a:theme xmlns:a="http://schemas.openxmlformats.org/drawingml/2006/main" name="Standard_white">
  <a:themeElements>
    <a:clrScheme name="Standard_white 1">
      <a:dk1>
        <a:srgbClr val="000066"/>
      </a:dk1>
      <a:lt1>
        <a:srgbClr val="E5E5CC"/>
      </a:lt1>
      <a:dk2>
        <a:srgbClr val="000066"/>
      </a:dk2>
      <a:lt2>
        <a:srgbClr val="E5E5CC"/>
      </a:lt2>
      <a:accent1>
        <a:srgbClr val="009999"/>
      </a:accent1>
      <a:accent2>
        <a:srgbClr val="FFCC00"/>
      </a:accent2>
      <a:accent3>
        <a:srgbClr val="F0F0E2"/>
      </a:accent3>
      <a:accent4>
        <a:srgbClr val="000056"/>
      </a:accent4>
      <a:accent5>
        <a:srgbClr val="AACACA"/>
      </a:accent5>
      <a:accent6>
        <a:srgbClr val="E7B900"/>
      </a:accent6>
      <a:hlink>
        <a:srgbClr val="003399"/>
      </a:hlink>
      <a:folHlink>
        <a:srgbClr val="336699"/>
      </a:folHlink>
    </a:clrScheme>
    <a:fontScheme name="Standard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5E5CC"/>
        </a:solidFill>
        <a:ln w="25400" cap="flat" cmpd="sng" algn="ctr">
          <a:solidFill>
            <a:srgbClr val="000066"/>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190500" marR="0" indent="-190500" algn="l" defTabSz="914400" rtl="0" eaLnBrk="1" fontAlgn="base" latinLnBrk="0" hangingPunct="1">
          <a:lnSpc>
            <a:spcPct val="90000"/>
          </a:lnSpc>
          <a:spcBef>
            <a:spcPct val="0"/>
          </a:spcBef>
          <a:spcAft>
            <a:spcPct val="37000"/>
          </a:spcAft>
          <a:buClrTx/>
          <a:buSzTx/>
          <a:buFontTx/>
          <a:buNone/>
          <a:tabLst>
            <a:tab pos="5715000" algn="l"/>
          </a:tabLst>
          <a:defRPr kumimoji="0" lang="en-CA"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rgbClr val="E5E5CC"/>
        </a:solidFill>
        <a:ln w="25400" cap="flat" cmpd="sng" algn="ctr">
          <a:solidFill>
            <a:srgbClr val="000066"/>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190500" marR="0" indent="-190500" algn="l" defTabSz="914400" rtl="0" eaLnBrk="1" fontAlgn="base" latinLnBrk="0" hangingPunct="1">
          <a:lnSpc>
            <a:spcPct val="90000"/>
          </a:lnSpc>
          <a:spcBef>
            <a:spcPct val="0"/>
          </a:spcBef>
          <a:spcAft>
            <a:spcPct val="37000"/>
          </a:spcAft>
          <a:buClrTx/>
          <a:buSzTx/>
          <a:buFontTx/>
          <a:buNone/>
          <a:tabLst>
            <a:tab pos="5715000" algn="l"/>
          </a:tabLst>
          <a:defRPr kumimoji="0" lang="en-CA"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Standard_white 1">
        <a:dk1>
          <a:srgbClr val="000066"/>
        </a:dk1>
        <a:lt1>
          <a:srgbClr val="E5E5CC"/>
        </a:lt1>
        <a:dk2>
          <a:srgbClr val="000066"/>
        </a:dk2>
        <a:lt2>
          <a:srgbClr val="E5E5CC"/>
        </a:lt2>
        <a:accent1>
          <a:srgbClr val="009999"/>
        </a:accent1>
        <a:accent2>
          <a:srgbClr val="FFCC00"/>
        </a:accent2>
        <a:accent3>
          <a:srgbClr val="F0F0E2"/>
        </a:accent3>
        <a:accent4>
          <a:srgbClr val="000056"/>
        </a:accent4>
        <a:accent5>
          <a:srgbClr val="AACACA"/>
        </a:accent5>
        <a:accent6>
          <a:srgbClr val="E7B900"/>
        </a:accent6>
        <a:hlink>
          <a:srgbClr val="003399"/>
        </a:hlink>
        <a:folHlink>
          <a:srgbClr val="33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Standard_white</Template>
  <TotalTime>26480</TotalTime>
  <Words>1882</Words>
  <Application>Microsoft Office PowerPoint</Application>
  <PresentationFormat>On-screen Show (4:3)</PresentationFormat>
  <Paragraphs>189</Paragraphs>
  <Slides>22</Slides>
  <Notes>8</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Aparajita</vt:lpstr>
      <vt:lpstr>Arial</vt:lpstr>
      <vt:lpstr>Avenir Light</vt:lpstr>
      <vt:lpstr>Calibri</vt:lpstr>
      <vt:lpstr>Verdana</vt:lpstr>
      <vt:lpstr>Wingdings</vt:lpstr>
      <vt:lpstr>Standard_white</vt:lpstr>
      <vt:lpstr>Custom Design</vt:lpstr>
      <vt:lpstr>PowerPoint Presentation</vt:lpstr>
      <vt:lpstr>Objectives</vt:lpstr>
      <vt:lpstr>Public Health Surveillance</vt:lpstr>
      <vt:lpstr>Key points from public health surveillance</vt:lpstr>
      <vt:lpstr>Key points from public health surveillance</vt:lpstr>
      <vt:lpstr>First Nations public health surveillance</vt:lpstr>
      <vt:lpstr>Key points from First Nations public health surveillance</vt:lpstr>
      <vt:lpstr>Key points from First Nations public health surveillance</vt:lpstr>
      <vt:lpstr>What we are hearing from communities </vt:lpstr>
      <vt:lpstr>Government of Canada Opioid Crisis Response </vt:lpstr>
      <vt:lpstr>Provincial Response to the Opioid Crisis </vt:lpstr>
      <vt:lpstr>FNIHB Alberta Response</vt:lpstr>
      <vt:lpstr>AHS Community Based Naloxone Program </vt:lpstr>
      <vt:lpstr>Intranasal Naloxone</vt:lpstr>
      <vt:lpstr>Naloxone Mechanism of Action</vt:lpstr>
      <vt:lpstr>Naloxone Mechanism of Action</vt:lpstr>
      <vt:lpstr>Naloxone Intranasal Spray </vt:lpstr>
      <vt:lpstr>Indigenous Opioid Response Grants </vt:lpstr>
      <vt:lpstr>Indigenous Opioid Response Grants </vt:lpstr>
      <vt:lpstr>Indigenous Opioid Response Grants </vt:lpstr>
      <vt:lpstr>Frequently Asked Questions</vt:lpstr>
      <vt:lpstr>For further information</vt:lpstr>
    </vt:vector>
  </TitlesOfParts>
  <Manager>Ray Luoma</Manager>
  <Company>Deloitte.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Alain Giroux</dc:creator>
  <cp:lastModifiedBy>Brittani Norstrom</cp:lastModifiedBy>
  <cp:revision>634</cp:revision>
  <cp:lastPrinted>2016-07-14T13:03:34Z</cp:lastPrinted>
  <dcterms:created xsi:type="dcterms:W3CDTF">2007-03-13T16:30:24Z</dcterms:created>
  <dcterms:modified xsi:type="dcterms:W3CDTF">2018-05-10T16:24:10Z</dcterms:modified>
</cp:coreProperties>
</file>